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4"/>
  </p:sldMasterIdLst>
  <p:notesMasterIdLst>
    <p:notesMasterId r:id="rId29"/>
  </p:notesMasterIdLst>
  <p:sldIdLst>
    <p:sldId id="263" r:id="rId5"/>
    <p:sldId id="444" r:id="rId6"/>
    <p:sldId id="432" r:id="rId7"/>
    <p:sldId id="433" r:id="rId8"/>
    <p:sldId id="435" r:id="rId9"/>
    <p:sldId id="398" r:id="rId10"/>
    <p:sldId id="419" r:id="rId11"/>
    <p:sldId id="408" r:id="rId12"/>
    <p:sldId id="445" r:id="rId13"/>
    <p:sldId id="409" r:id="rId14"/>
    <p:sldId id="446" r:id="rId15"/>
    <p:sldId id="416" r:id="rId16"/>
    <p:sldId id="441" r:id="rId17"/>
    <p:sldId id="425" r:id="rId18"/>
    <p:sldId id="426" r:id="rId19"/>
    <p:sldId id="427" r:id="rId20"/>
    <p:sldId id="428" r:id="rId21"/>
    <p:sldId id="429" r:id="rId22"/>
    <p:sldId id="436" r:id="rId23"/>
    <p:sldId id="431" r:id="rId24"/>
    <p:sldId id="394" r:id="rId25"/>
    <p:sldId id="443" r:id="rId26"/>
    <p:sldId id="403" r:id="rId27"/>
    <p:sldId id="442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FC9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5" autoAdjust="0"/>
    <p:restoredTop sz="94301" autoAdjust="0"/>
  </p:normalViewPr>
  <p:slideViewPr>
    <p:cSldViewPr>
      <p:cViewPr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1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43836-4580-DF43-ACC8-B53451E5E576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0A7EB-6458-9F43-8BE7-5E762BCC3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7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176" indent="-171176">
              <a:buFont typeface="Arial" pitchFamily="34" charset="0"/>
              <a:buChar char="•"/>
            </a:pPr>
            <a:r>
              <a:rPr lang="en-US" baseline="0" dirty="0" smtClean="0"/>
              <a:t>Windows Embedded has a mission of extending Windows to the world of specialized devices</a:t>
            </a:r>
          </a:p>
          <a:p>
            <a:pPr marL="171176" indent="-171176">
              <a:buFont typeface="Arial" pitchFamily="34" charset="0"/>
              <a:buChar char="•"/>
            </a:pPr>
            <a:r>
              <a:rPr lang="en-US" baseline="0" dirty="0" smtClean="0"/>
              <a:t>WEB solutions deliver connected experiences enabled by services across a range of devices including handheld terminals, Point-of-Service devices and digital signage in the enterprise to personal media players, digital photo frames and connected media devices in the consumer segment.</a:t>
            </a:r>
          </a:p>
          <a:p>
            <a:pPr marL="171176" indent="-171176">
              <a:buFont typeface="Arial" pitchFamily="34" charset="0"/>
              <a:buChar char="•"/>
            </a:pPr>
            <a:r>
              <a:rPr lang="en-US" baseline="0" dirty="0" smtClean="0"/>
              <a:t>Windows Embedded is the family is the platform of software and services that bring the innovation and power of Windows to the huge world of connected, service-oriented devices.</a:t>
            </a:r>
          </a:p>
          <a:p>
            <a:pPr marL="171176" indent="-171176">
              <a:buFont typeface="Arial" pitchFamily="34" charset="0"/>
              <a:buChar char="•"/>
            </a:pPr>
            <a:r>
              <a:rPr lang="en-US" baseline="0" dirty="0" smtClean="0"/>
              <a:t>The Windows Embedded Business is ideal for managing a business like Enterprise mobility terminals</a:t>
            </a:r>
          </a:p>
          <a:p>
            <a:pPr marL="627644" lvl="1" indent="-171176">
              <a:buFont typeface="Arial" pitchFamily="34" charset="0"/>
              <a:buChar char="•"/>
            </a:pPr>
            <a:r>
              <a:rPr lang="en-US" baseline="0" dirty="0" smtClean="0"/>
              <a:t>High degree of leverage across Microsoft</a:t>
            </a:r>
          </a:p>
          <a:p>
            <a:pPr marL="627644" lvl="1" indent="-171176">
              <a:buFont typeface="Arial" pitchFamily="34" charset="0"/>
              <a:buChar char="•"/>
            </a:pPr>
            <a:r>
              <a:rPr lang="en-US" baseline="0" dirty="0" smtClean="0"/>
              <a:t>Small but growing business</a:t>
            </a:r>
          </a:p>
          <a:p>
            <a:pPr marL="627644" lvl="1" indent="-171176">
              <a:buFont typeface="Arial" pitchFamily="34" charset="0"/>
              <a:buChar char="•"/>
            </a:pPr>
            <a:r>
              <a:rPr lang="en-US" baseline="0" dirty="0" smtClean="0"/>
              <a:t>Leverage of direct and indirect channels in order to reach the broadest set of OEMs</a:t>
            </a:r>
          </a:p>
          <a:p>
            <a:pPr marL="627644" lvl="1" indent="-171176">
              <a:buFont typeface="Arial" pitchFamily="34" charset="0"/>
              <a:buChar char="•"/>
            </a:pPr>
            <a:r>
              <a:rPr lang="en-US" baseline="0" dirty="0" smtClean="0"/>
              <a:t>Ability to manage a partner ecosystem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A7EB-6458-9F43-8BE7-5E762BCC367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41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A7EB-6458-9F43-8BE7-5E762BCC367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0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Windows Embedded Silverlight Tool (WEST)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Tool to bridge Expression Blend with Platform Builder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Takes Blend project and generates C++ project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Multiple passes supported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Designer can work in parallel with developer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Supports 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XAML controls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Placeholders for Win32 controls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SWE Improvements from CE 6 R3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Upgrade from Silverlight</a:t>
            </a:r>
            <a:r>
              <a:rPr lang="en-US" baseline="0" dirty="0" smtClean="0"/>
              <a:t> 2 to Silverlight 3 support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baseline="0" dirty="0" smtClean="0"/>
              <a:t>Better performance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Expression</a:t>
            </a:r>
            <a:r>
              <a:rPr lang="en-US" baseline="0" dirty="0" smtClean="0"/>
              <a:t> Blend 3</a:t>
            </a:r>
            <a:endParaRPr lang="en-US" dirty="0" smtClean="0"/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Perspective transform</a:t>
            </a:r>
            <a:endParaRPr lang="en-US" baseline="0" dirty="0" smtClean="0"/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baseline="0" dirty="0" smtClean="0"/>
              <a:t>Pixel </a:t>
            </a:r>
            <a:r>
              <a:rPr lang="en-US" baseline="0" dirty="0" err="1" smtClean="0"/>
              <a:t>Shaders</a:t>
            </a:r>
            <a:endParaRPr lang="en-US" dirty="0" smtClean="0"/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Bitmap Caching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Writable bitmap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A7EB-6458-9F43-8BE7-5E762BCC367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4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SWE Unsupported</a:t>
            </a:r>
            <a:r>
              <a:rPr lang="en-US" b="1" baseline="0" dirty="0" smtClean="0"/>
              <a:t> Features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Managed Code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Code behind is native C++</a:t>
            </a:r>
          </a:p>
          <a:p>
            <a:pPr marL="1085850" lvl="2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MediaElement</a:t>
            </a:r>
            <a:r>
              <a:rPr lang="en-US" dirty="0" smtClean="0"/>
              <a:t> object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Application can still embed at native media control</a:t>
            </a:r>
          </a:p>
          <a:p>
            <a:pPr marL="1085850" lvl="2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 Binding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Must be manually added in native project</a:t>
            </a:r>
          </a:p>
          <a:p>
            <a:pPr marL="1085850" lvl="2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Behaviors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Control actions must be implemented in native code</a:t>
            </a:r>
          </a:p>
          <a:p>
            <a:endParaRPr lang="en-US" dirty="0" smtClean="0"/>
          </a:p>
          <a:p>
            <a:endParaRPr lang="en-US" b="1" baseline="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A7EB-6458-9F43-8BE7-5E762BCC367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32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Platform Builder 7 New features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Alternate Release Directories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Searches multiple release directories for modules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Loadable Error Lists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Load a build log from another machine and see errors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Automation Scripts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Easily extend build actions with scripts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New Kernel Debugger Features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Better Breakpoints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Conditional breakpoints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Data</a:t>
            </a:r>
            <a:r>
              <a:rPr lang="en-US" baseline="0" dirty="0" smtClean="0"/>
              <a:t> Breakpoints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Thread affinity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Improved reliability when stepping through multithreaded code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Improvements to support SMP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Build Features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Checked Builds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Optimized like</a:t>
            </a:r>
            <a:r>
              <a:rPr lang="en-US" baseline="0" dirty="0" smtClean="0"/>
              <a:t> retail builds but includes debug checks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Smaller</a:t>
            </a:r>
            <a:r>
              <a:rPr lang="en-US" baseline="0" dirty="0" smtClean="0"/>
              <a:t> builds 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baseline="0" dirty="0" smtClean="0"/>
              <a:t>Debug checking included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Better build</a:t>
            </a:r>
            <a:r>
              <a:rPr lang="en-US" baseline="0" dirty="0" smtClean="0"/>
              <a:t> performance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Build</a:t>
            </a:r>
            <a:r>
              <a:rPr lang="en-US" baseline="0" dirty="0" smtClean="0"/>
              <a:t> times reduced for both build clean and rebuild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Compiler Updates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New Remote Tools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Tools</a:t>
            </a:r>
            <a:r>
              <a:rPr lang="en-US" baseline="0" dirty="0" smtClean="0"/>
              <a:t> now incorporated into Remote Tools Framework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Central</a:t>
            </a:r>
            <a:r>
              <a:rPr lang="en-US" baseline="0" dirty="0" smtClean="0"/>
              <a:t> PC-based IDE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Kernel Tracker / Timeline</a:t>
            </a:r>
            <a:r>
              <a:rPr lang="en-US" baseline="0" dirty="0" smtClean="0"/>
              <a:t> Viewer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Dramatically improved over original Kernel Tracker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baseline="0" dirty="0" smtClean="0"/>
              <a:t>New Features</a:t>
            </a:r>
          </a:p>
          <a:p>
            <a:pPr marL="1085850" lvl="2" indent="-171450">
              <a:buFont typeface="Wingdings" pitchFamily="2" charset="2"/>
              <a:buChar char="§"/>
            </a:pPr>
            <a:r>
              <a:rPr lang="en-US" dirty="0" smtClean="0"/>
              <a:t>Zoom selected area</a:t>
            </a:r>
          </a:p>
          <a:p>
            <a:pPr marL="1085850" lvl="2" indent="-171450">
              <a:buFont typeface="Wingdings" pitchFamily="2" charset="2"/>
              <a:buChar char="§"/>
            </a:pPr>
            <a:r>
              <a:rPr lang="en-US" baseline="0" dirty="0" smtClean="0"/>
              <a:t>Switch</a:t>
            </a:r>
            <a:r>
              <a:rPr lang="en-US" dirty="0" smtClean="0"/>
              <a:t> between table and graph view</a:t>
            </a:r>
          </a:p>
          <a:p>
            <a:pPr marL="1085850" lvl="2" indent="-171450">
              <a:buFont typeface="Wingdings" pitchFamily="2" charset="2"/>
              <a:buChar char="§"/>
            </a:pPr>
            <a:r>
              <a:rPr lang="en-US" dirty="0" smtClean="0"/>
              <a:t>Analysis of logged data</a:t>
            </a:r>
          </a:p>
          <a:p>
            <a:pPr marL="1085850" lvl="2" indent="-171450">
              <a:buFont typeface="Wingdings" pitchFamily="2" charset="2"/>
              <a:buChar char="§"/>
            </a:pPr>
            <a:r>
              <a:rPr lang="en-US" dirty="0" smtClean="0"/>
              <a:t>Scanner window to provide global perspective</a:t>
            </a:r>
          </a:p>
          <a:p>
            <a:pPr marL="0" lvl="0" indent="0">
              <a:buFont typeface="Arial" pitchFamily="34" charset="0"/>
              <a:buNone/>
            </a:pPr>
            <a:endParaRPr lang="en-US" dirty="0" smtClean="0"/>
          </a:p>
          <a:p>
            <a:pPr marL="0" lvl="0" indent="0">
              <a:buFont typeface="Arial" pitchFamily="34" charset="0"/>
              <a:buNone/>
            </a:pPr>
            <a:endParaRPr lang="en-US" dirty="0" smtClean="0"/>
          </a:p>
          <a:p>
            <a:pPr marL="0" lvl="0" indent="0">
              <a:buFont typeface="Arial" pitchFamily="34" charset="0"/>
              <a:buNone/>
            </a:pPr>
            <a:r>
              <a:rPr lang="en-US" b="1" baseline="0" dirty="0" smtClean="0"/>
              <a:t>Compact</a:t>
            </a:r>
            <a:r>
              <a:rPr lang="en-US" b="1" dirty="0" smtClean="0"/>
              <a:t> </a:t>
            </a:r>
            <a:r>
              <a:rPr lang="en-US" b="1" baseline="0" dirty="0" smtClean="0"/>
              <a:t>Test Kit (CTK)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Dramatic</a:t>
            </a:r>
            <a:r>
              <a:rPr lang="en-US" baseline="0" dirty="0" smtClean="0"/>
              <a:t> Rewrite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Formerly known as the CE Test Kit (CETK)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New PC-based Integrated</a:t>
            </a:r>
            <a:r>
              <a:rPr lang="en-US" dirty="0" smtClean="0"/>
              <a:t> test application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Now uses </a:t>
            </a:r>
            <a:r>
              <a:rPr lang="en-US" baseline="0" dirty="0" err="1" smtClean="0"/>
              <a:t>CoreCon</a:t>
            </a:r>
            <a:r>
              <a:rPr lang="en-US" baseline="0" dirty="0" smtClean="0"/>
              <a:t> for communication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Caution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baseline="0" dirty="0" smtClean="0"/>
              <a:t>Old tests must be recompiled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A7EB-6458-9F43-8BE7-5E762BCC367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12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A7EB-6458-9F43-8BE7-5E762BCC367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2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on toolkit:</a:t>
            </a:r>
          </a:p>
          <a:p>
            <a:endParaRPr lang="en-US" baseline="0" dirty="0" smtClean="0"/>
          </a:p>
          <a:p>
            <a:pPr marL="171450" indent="-1714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Lots of new functionality, </a:t>
            </a:r>
            <a:r>
              <a:rPr lang="en-US" b="0" dirty="0" smtClean="0">
                <a:solidFill>
                  <a:srgbClr val="C00000"/>
                </a:solidFill>
              </a:rPr>
              <a:t>same price as CE6 toolkit!</a:t>
            </a:r>
            <a:endParaRPr lang="en-US" b="0" dirty="0" smtClean="0"/>
          </a:p>
          <a:p>
            <a:pPr marL="171450" indent="-1714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0" dirty="0" smtClean="0">
                <a:solidFill>
                  <a:srgbClr val="C00000"/>
                </a:solidFill>
              </a:rPr>
              <a:t>Toolkit replacement program</a:t>
            </a:r>
          </a:p>
          <a:p>
            <a:pPr marL="628650" lvl="1" indent="-171450"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/>
              <a:t>Effective December 1</a:t>
            </a:r>
            <a:r>
              <a:rPr lang="en-US" baseline="30000" dirty="0" smtClean="0"/>
              <a:t>st</a:t>
            </a:r>
            <a:r>
              <a:rPr lang="en-US" dirty="0" smtClean="0"/>
              <a:t>, 2010 until launch</a:t>
            </a:r>
          </a:p>
          <a:p>
            <a:pPr marL="628650" lvl="1" indent="-171450"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/>
              <a:t>For each eligible CE6R3 toolkit purchased, Embedded Distributor will receive one (1) unit of Windows Embedded Compact 7 toolkit as royalty-free replacement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A7EB-6458-9F43-8BE7-5E762BCC367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4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AB9ED-2C63-4C06-B658-A491743BCF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</a:t>
            </a:r>
            <a:r>
              <a:rPr lang="en-US" sz="1200" dirty="0" err="1" smtClean="0"/>
              <a:t>Multibrid</a:t>
            </a:r>
            <a:r>
              <a:rPr lang="en-US" sz="1200" dirty="0" smtClean="0"/>
              <a:t> M5000 is the first turbine designed exclusively for large-scale offshore wind farm </a:t>
            </a:r>
          </a:p>
          <a:p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 embedded controller, running Windows Embedded CE has transformed the turbine into a fully automated, self-monitoring energy plant capable of powering 50,000 German households</a:t>
            </a:r>
          </a:p>
          <a:p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“Windows Embedded CE met all of our requirements perfectly.  It is a small, stable, and scalable real-time OS that is also open to adding PC-like functionality like FTP file transfer and a graphical user interface. Windows Embedded CE delivers hard real-time performance in a componentized form combined with all of the familiarity and power of Windows technology.” </a:t>
            </a: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Bernd </a:t>
            </a:r>
            <a:r>
              <a:rPr lang="en-US" b="1" dirty="0" err="1" smtClean="0">
                <a:solidFill>
                  <a:schemeClr val="tx2"/>
                </a:solidFill>
              </a:rPr>
              <a:t>Zickert</a:t>
            </a:r>
            <a:r>
              <a:rPr lang="en-US" b="0" dirty="0" smtClean="0">
                <a:solidFill>
                  <a:schemeClr val="tx2"/>
                </a:solidFill>
              </a:rPr>
              <a:t>, Team Leader, </a:t>
            </a:r>
            <a:r>
              <a:rPr lang="en-US" sz="1600" dirty="0" smtClean="0">
                <a:solidFill>
                  <a:schemeClr val="tx2"/>
                </a:solidFill>
              </a:rPr>
              <a:t>Electrical Engineering,</a:t>
            </a:r>
            <a:r>
              <a:rPr lang="en-US" sz="1600" baseline="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AREVA </a:t>
            </a:r>
            <a:r>
              <a:rPr lang="en-US" sz="1600" dirty="0" err="1" smtClean="0">
                <a:solidFill>
                  <a:schemeClr val="tx2"/>
                </a:solidFill>
              </a:rPr>
              <a:t>Multibrid</a:t>
            </a:r>
            <a:endParaRPr lang="en-US" sz="1600" dirty="0" smtClean="0">
              <a:solidFill>
                <a:schemeClr val="tx2"/>
              </a:solidFill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To see the case study, visit:</a:t>
            </a:r>
          </a:p>
          <a:p>
            <a:r>
              <a:rPr lang="en-US" dirty="0" smtClean="0"/>
              <a:t>http://www.microsoft.com/casestudies/Microsoft-.NET/AREVA-Multibrid-GmBH/Real-Time-Embedded-Controller-Makes-Offshore-Wind-Power-Reliable/4000005427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A7EB-6458-9F43-8BE7-5E762BCC367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74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By leveraging Microsoft’s powerful development tools and technologies, L&amp;T reduced development time by approximately 100 days to make the deadline.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We estimate that the VitaScan Portable increases a hospital worker’s efficiency by 50 percent compared to manual paper-based processes.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 smtClean="0">
                <a:solidFill>
                  <a:schemeClr val="bg1"/>
                </a:solidFill>
              </a:rPr>
              <a:t>Sv</a:t>
            </a:r>
            <a:r>
              <a:rPr lang="en-US" sz="1600" b="1" dirty="0" err="1" smtClean="0">
                <a:solidFill>
                  <a:schemeClr val="bg1"/>
                </a:solidFill>
              </a:rPr>
              <a:t>ein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Wognild</a:t>
            </a:r>
            <a:r>
              <a:rPr lang="en-US" sz="1600" b="0" dirty="0" smtClean="0">
                <a:solidFill>
                  <a:schemeClr val="bg1"/>
                </a:solidFill>
              </a:rPr>
              <a:t>, </a:t>
            </a:r>
            <a:r>
              <a:rPr lang="en-US" b="0" dirty="0" smtClean="0">
                <a:solidFill>
                  <a:schemeClr val="bg1"/>
                </a:solidFill>
              </a:rPr>
              <a:t>Chairman, </a:t>
            </a:r>
            <a:r>
              <a:rPr lang="en-US" b="0" dirty="0" err="1" smtClean="0">
                <a:solidFill>
                  <a:schemeClr val="bg1"/>
                </a:solidFill>
              </a:rPr>
              <a:t>Vitacon</a:t>
            </a:r>
            <a:endParaRPr lang="en-US" sz="1600" b="0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r>
              <a:rPr lang="en-US" b="1" dirty="0" smtClean="0"/>
              <a:t>To see the case study, visit:</a:t>
            </a:r>
          </a:p>
          <a:p>
            <a:r>
              <a:rPr lang="en-US" dirty="0" smtClean="0"/>
              <a:t>http://www.microsoft.com/casestudies/Case_Study_Detail.aspx?CaseStudyID=4000008701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A7EB-6458-9F43-8BE7-5E762BCC367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1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A7EB-6458-9F43-8BE7-5E762BCC367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0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A7EB-6458-9F43-8BE7-5E762BCC36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63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Updated Memory Manager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Physical memory supported to 3 GB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Was 512 MB on Embedded CE 6</a:t>
            </a:r>
          </a:p>
          <a:p>
            <a:pPr lvl="1"/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Rewritten</a:t>
            </a:r>
            <a:r>
              <a:rPr lang="en-US" baseline="0" dirty="0" smtClean="0"/>
              <a:t> Application Heap  Manager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Reduces fragmentation in</a:t>
            </a:r>
            <a:r>
              <a:rPr lang="en-US" baseline="0" dirty="0" smtClean="0"/>
              <a:t> applications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baseline="0" dirty="0" smtClean="0"/>
              <a:t>Improves application stability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Kernel Security Updates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Address Space Randomization (ASR)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Randomizes load address</a:t>
            </a:r>
            <a:r>
              <a:rPr lang="en-US" baseline="0" dirty="0" smtClean="0"/>
              <a:t> of DLLs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baseline="0" dirty="0" smtClean="0"/>
              <a:t>Increases security by making addresses nondeterministic</a:t>
            </a:r>
          </a:p>
          <a:p>
            <a:pPr lvl="1"/>
            <a:endParaRPr lang="en-US" baseline="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Data</a:t>
            </a:r>
            <a:r>
              <a:rPr lang="en-US" baseline="0" dirty="0" smtClean="0"/>
              <a:t> Execution Prevention (DEP)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Prevents code from executing out of data pages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File System</a:t>
            </a:r>
            <a:r>
              <a:rPr lang="en-US" b="1" baseline="0" dirty="0" smtClean="0"/>
              <a:t> Updates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Significant</a:t>
            </a:r>
            <a:r>
              <a:rPr lang="en-US" baseline="0" dirty="0" smtClean="0"/>
              <a:t> work on performance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Throughput</a:t>
            </a:r>
            <a:r>
              <a:rPr lang="en-US" baseline="0" dirty="0" smtClean="0"/>
              <a:t> improved through code path analysis and improvements</a:t>
            </a: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USB and SD storage much faster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Secure Digital (SD) driver rewrite for performance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USB Host controller driver much better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Low Storage notifications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Notifies</a:t>
            </a:r>
            <a:r>
              <a:rPr lang="en-US" baseline="0" dirty="0" smtClean="0"/>
              <a:t> system when volume nearing full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Drive</a:t>
            </a:r>
            <a:r>
              <a:rPr lang="en-US" b="1" baseline="0" dirty="0" smtClean="0"/>
              <a:t> Updates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USB Host Controller Improvements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Better</a:t>
            </a:r>
            <a:r>
              <a:rPr lang="en-US" baseline="0" dirty="0" smtClean="0"/>
              <a:t> throughput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baseline="0" dirty="0" smtClean="0"/>
              <a:t>Driver tested internally for USB compliance on a specific platform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baseline="0" dirty="0" smtClean="0"/>
              <a:t>Better tests in CTK</a:t>
            </a:r>
          </a:p>
          <a:p>
            <a:pPr marL="1543050" lvl="3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New I2C driver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Provides common solution for ubiquitous bus</a:t>
            </a:r>
          </a:p>
          <a:p>
            <a:pPr marL="2000250" lvl="4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Accelerometer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Provides</a:t>
            </a:r>
            <a:r>
              <a:rPr lang="en-US" baseline="0" dirty="0" smtClean="0"/>
              <a:t> common interface for accelerometer</a:t>
            </a:r>
          </a:p>
          <a:p>
            <a:pPr marL="2000250" lvl="4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Bluetooth</a:t>
            </a:r>
            <a:r>
              <a:rPr lang="en-US" baseline="0" dirty="0" smtClean="0"/>
              <a:t> 2.1 +EDR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Broad Support Packages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Fewer changes than from 5.0 to 6.0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Short porting</a:t>
            </a:r>
            <a:r>
              <a:rPr lang="en-US" baseline="0" dirty="0" smtClean="0"/>
              <a:t> time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3-5 days instead of 6-7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Extensions for SMP/More physical RAM 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Optional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Project porting a bit more challenging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A number of updates to SYSGEN variables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Security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Module-based security continues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Still Go/</a:t>
            </a:r>
            <a:r>
              <a:rPr lang="en-US" dirty="0" err="1" smtClean="0"/>
              <a:t>Nogo</a:t>
            </a:r>
            <a:r>
              <a:rPr lang="en-US" dirty="0" smtClean="0"/>
              <a:t> module load decision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ACL-based security is unsupported</a:t>
            </a:r>
          </a:p>
          <a:p>
            <a:pPr marL="2000250" lvl="4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Updated support for loader security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err="1" smtClean="0"/>
              <a:t>LVMod</a:t>
            </a:r>
            <a:r>
              <a:rPr lang="en-US" baseline="0" dirty="0" smtClean="0"/>
              <a:t> replaces </a:t>
            </a:r>
            <a:r>
              <a:rPr lang="en-US" baseline="0" dirty="0" err="1" smtClean="0"/>
              <a:t>Certmod</a:t>
            </a:r>
            <a:endParaRPr lang="en-US" baseline="0" dirty="0" smtClean="0"/>
          </a:p>
          <a:p>
            <a:pPr marL="2457450" lvl="5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Kerberos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Updated to 5.0, equal to Desktop</a:t>
            </a:r>
          </a:p>
          <a:p>
            <a:pPr marL="2914650" lvl="6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NT LAN Manager v2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Upgrade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Other</a:t>
            </a:r>
            <a:r>
              <a:rPr lang="en-US" b="1" baseline="0" dirty="0" smtClean="0"/>
              <a:t> new features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Composition</a:t>
            </a:r>
            <a:r>
              <a:rPr lang="en-US" baseline="0" dirty="0" smtClean="0"/>
              <a:t> engine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Better Gesture support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err="1" smtClean="0"/>
              <a:t>Multitouch</a:t>
            </a: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XML</a:t>
            </a:r>
            <a:r>
              <a:rPr lang="en-US" baseline="0" dirty="0" smtClean="0"/>
              <a:t> lite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Consistent with desktop implementation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RPC</a:t>
            </a:r>
            <a:r>
              <a:rPr lang="en-US" baseline="0" dirty="0" smtClean="0"/>
              <a:t> update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/>
              <a:t>Latest libraries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0A7EB-6458-9F43-8BE7-5E762BCC36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9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1" y="1645920"/>
            <a:ext cx="6286500" cy="2295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676401"/>
            <a:ext cx="6324600" cy="8381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854642"/>
            <a:ext cx="6400800" cy="53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43000" cy="19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81529"/>
            <a:ext cx="2514600" cy="445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81529"/>
            <a:ext cx="2514600" cy="445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982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30E55D-B949-4C65-B567-33ABDAD5B72B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5C8E1-625F-4D8F-8B4D-DA6A8E4284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6164" y="6477000"/>
            <a:ext cx="9144000" cy="2308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 dirty="0">
                <a:solidFill>
                  <a:schemeClr val="bg1"/>
                </a:solidFill>
                <a:cs typeface="Calibri" pitchFamily="34" charset="0"/>
              </a:rPr>
              <a:t>© </a:t>
            </a:r>
            <a:r>
              <a:rPr lang="en-US" sz="900" dirty="0" smtClean="0">
                <a:solidFill>
                  <a:schemeClr val="bg1"/>
                </a:solidFill>
                <a:cs typeface="Calibri" pitchFamily="34" charset="0"/>
              </a:rPr>
              <a:t>2011 Microsoft </a:t>
            </a:r>
            <a:r>
              <a:rPr lang="en-US" sz="900" dirty="0">
                <a:solidFill>
                  <a:schemeClr val="bg1"/>
                </a:solidFill>
                <a:cs typeface="Calibri" pitchFamily="34" charset="0"/>
              </a:rPr>
              <a:t>Corporation. All rights </a:t>
            </a:r>
            <a:r>
              <a:rPr lang="en-US" sz="900" dirty="0" smtClean="0">
                <a:solidFill>
                  <a:schemeClr val="bg1"/>
                </a:solidFill>
                <a:cs typeface="Calibri" pitchFamily="34" charset="0"/>
              </a:rPr>
              <a:t>reserved. This </a:t>
            </a:r>
            <a:r>
              <a:rPr lang="en-US" sz="900" dirty="0">
                <a:solidFill>
                  <a:schemeClr val="bg1"/>
                </a:solidFill>
                <a:cs typeface="Calibri" pitchFamily="34" charset="0"/>
              </a:rPr>
              <a:t>presentation is for informational purposes only. Microsoft makes no warranties, express or implied, in this summary.</a:t>
            </a:r>
          </a:p>
        </p:txBody>
      </p:sp>
      <p:pic>
        <p:nvPicPr>
          <p:cNvPr id="11" name="Picture 5" descr="Microsoft logo and tagline"/>
          <p:cNvPicPr>
            <a:picLocks noChangeAspect="1" noChangeArrowheads="1"/>
          </p:cNvPicPr>
          <p:nvPr/>
        </p:nvPicPr>
        <p:blipFill>
          <a:blip r:embed="rId3" cstate="print"/>
          <a:srcRect r="25142" b="37869"/>
          <a:stretch>
            <a:fillRect/>
          </a:stretch>
        </p:blipFill>
        <p:spPr bwMode="black">
          <a:xfrm>
            <a:off x="2565400" y="2743200"/>
            <a:ext cx="3834855" cy="686487"/>
          </a:xfrm>
          <a:prstGeom prst="rect">
            <a:avLst/>
          </a:prstGeom>
          <a:noFill/>
        </p:spPr>
      </p:pic>
      <p:pic>
        <p:nvPicPr>
          <p:cNvPr id="5" name="Picture 5" descr="Microsoft logo and tagline"/>
          <p:cNvPicPr>
            <a:picLocks noChangeAspect="1" noChangeArrowheads="1"/>
          </p:cNvPicPr>
          <p:nvPr/>
        </p:nvPicPr>
        <p:blipFill>
          <a:blip r:embed="rId3" cstate="print"/>
          <a:srcRect r="25142" b="37869"/>
          <a:stretch>
            <a:fillRect/>
          </a:stretch>
        </p:blipFill>
        <p:spPr bwMode="black">
          <a:xfrm>
            <a:off x="2565400" y="2743200"/>
            <a:ext cx="3834855" cy="686487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-16164" y="6477000"/>
            <a:ext cx="914400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800" dirty="0">
                <a:solidFill>
                  <a:schemeClr val="bg1"/>
                </a:solidFill>
                <a:cs typeface="Calibri" pitchFamily="34" charset="0"/>
              </a:rPr>
              <a:t>© </a:t>
            </a:r>
            <a:r>
              <a:rPr lang="en-US" sz="800" dirty="0" smtClean="0">
                <a:solidFill>
                  <a:schemeClr val="bg1"/>
                </a:solidFill>
                <a:cs typeface="Calibri" pitchFamily="34" charset="0"/>
              </a:rPr>
              <a:t>2011 Microsoft </a:t>
            </a:r>
            <a:r>
              <a:rPr lang="en-US" sz="800" dirty="0">
                <a:solidFill>
                  <a:schemeClr val="bg1"/>
                </a:solidFill>
                <a:cs typeface="Calibri" pitchFamily="34" charset="0"/>
              </a:rPr>
              <a:t>Corporation. All rights </a:t>
            </a:r>
            <a:r>
              <a:rPr lang="en-US" sz="800" dirty="0" smtClean="0">
                <a:solidFill>
                  <a:schemeClr val="bg1"/>
                </a:solidFill>
                <a:cs typeface="Calibri" pitchFamily="34" charset="0"/>
              </a:rPr>
              <a:t>reserved. This </a:t>
            </a:r>
            <a:r>
              <a:rPr lang="en-US" sz="800" dirty="0">
                <a:solidFill>
                  <a:schemeClr val="bg1"/>
                </a:solidFill>
                <a:cs typeface="Calibri" pitchFamily="34" charset="0"/>
              </a:rPr>
              <a:t>presentation is for informational purposes only. Microsoft makes no warranties, express or implied, in this summary.</a:t>
            </a:r>
          </a:p>
        </p:txBody>
      </p:sp>
      <p:pic>
        <p:nvPicPr>
          <p:cNvPr id="7" name="Picture 5" descr="Microsoft logo and tagline"/>
          <p:cNvPicPr>
            <a:picLocks noChangeAspect="1" noChangeArrowheads="1"/>
          </p:cNvPicPr>
          <p:nvPr userDrawn="1"/>
        </p:nvPicPr>
        <p:blipFill>
          <a:blip r:embed="rId3" cstate="print"/>
          <a:srcRect r="25142" b="37869"/>
          <a:stretch>
            <a:fillRect/>
          </a:stretch>
        </p:blipFill>
        <p:spPr bwMode="black">
          <a:xfrm>
            <a:off x="2565400" y="2743200"/>
            <a:ext cx="3834855" cy="68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7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-16164" y="6477000"/>
            <a:ext cx="914400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800" dirty="0">
                <a:solidFill>
                  <a:schemeClr val="bg1"/>
                </a:solidFill>
                <a:cs typeface="Calibri" pitchFamily="34" charset="0"/>
              </a:rPr>
              <a:t>© </a:t>
            </a:r>
            <a:r>
              <a:rPr lang="en-US" sz="800" dirty="0" smtClean="0">
                <a:solidFill>
                  <a:schemeClr val="bg1"/>
                </a:solidFill>
                <a:cs typeface="Calibri" pitchFamily="34" charset="0"/>
              </a:rPr>
              <a:t>2011 Microsoft </a:t>
            </a:r>
            <a:r>
              <a:rPr lang="en-US" sz="800" dirty="0">
                <a:solidFill>
                  <a:schemeClr val="bg1"/>
                </a:solidFill>
                <a:cs typeface="Calibri" pitchFamily="34" charset="0"/>
              </a:rPr>
              <a:t>Corporation. All rights </a:t>
            </a:r>
            <a:r>
              <a:rPr lang="en-US" sz="800" dirty="0" smtClean="0">
                <a:solidFill>
                  <a:schemeClr val="bg1"/>
                </a:solidFill>
                <a:cs typeface="Calibri" pitchFamily="34" charset="0"/>
              </a:rPr>
              <a:t>reserved. This </a:t>
            </a:r>
            <a:r>
              <a:rPr lang="en-US" sz="800" dirty="0">
                <a:solidFill>
                  <a:schemeClr val="bg1"/>
                </a:solidFill>
                <a:cs typeface="Calibri" pitchFamily="34" charset="0"/>
              </a:rPr>
              <a:t>presentation is for informational purposes only. Microsoft makes no warranties, express or implied, in this summary.</a:t>
            </a:r>
          </a:p>
        </p:txBody>
      </p:sp>
      <p:pic>
        <p:nvPicPr>
          <p:cNvPr id="11" name="Picture 5" descr="Microsoft logo and tagline"/>
          <p:cNvPicPr>
            <a:picLocks noChangeAspect="1" noChangeArrowheads="1"/>
          </p:cNvPicPr>
          <p:nvPr userDrawn="1"/>
        </p:nvPicPr>
        <p:blipFill>
          <a:blip r:embed="rId3" cstate="print"/>
          <a:srcRect r="25142" b="37869"/>
          <a:stretch>
            <a:fillRect/>
          </a:stretch>
        </p:blipFill>
        <p:spPr bwMode="black">
          <a:xfrm>
            <a:off x="2565400" y="2743200"/>
            <a:ext cx="3834855" cy="68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3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6AB3BE-6942-4944-8492-A8D4916D7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8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240"/>
            <a:ext cx="8382000" cy="543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401908"/>
            <a:ext cx="1981200" cy="35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100000" r="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51"/>
          <a:stretch/>
        </p:blipFill>
        <p:spPr>
          <a:xfrm>
            <a:off x="0" y="2667000"/>
            <a:ext cx="6248400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819400"/>
            <a:ext cx="5562600" cy="1362075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6" b="862"/>
          <a:stretch/>
        </p:blipFill>
        <p:spPr>
          <a:xfrm>
            <a:off x="4618" y="3429000"/>
            <a:ext cx="6248400" cy="533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529013"/>
            <a:ext cx="5562600" cy="509587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956427"/>
            <a:ext cx="2514600" cy="445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819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30E55D-B949-4C65-B567-33ABDAD5B72B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5C8E1-625F-4D8F-8B4D-DA6A8E4284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8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570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570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30E55D-B949-4C65-B567-33ABDAD5B72B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5C8E1-625F-4D8F-8B4D-DA6A8E4284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30E55D-B949-4C65-B567-33ABDAD5B72B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5C8E1-625F-4D8F-8B4D-DA6A8E4284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4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BD03F-D68C-414B-9A74-06167FA9DC4A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5C8E1-625F-4D8F-8B4D-DA6A8E4284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6" descr="\\.psf\Host\Volumes\My Book\'Clients\Lionfish\PPT Resize\WE_PPT_Tmpt_3\source2\ppt_05_dev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7432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602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43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30E55D-B949-4C65-B567-33ABDAD5B72B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5C8E1-625F-4D8F-8B4D-DA6A8E4284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6" descr="\\.psf\Host\Volumes\My Book\'Clients\Lionfish\PPT Resize\WE_PPT_Tmpt_3\source2\ppt_05_dev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7432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77689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81529"/>
            <a:ext cx="2514600" cy="445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81529"/>
            <a:ext cx="2514600" cy="445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7920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9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76"/>
        </a:spcBef>
        <a:buFont typeface="Arial" pitchFamily="34" charset="0"/>
        <a:buChar char="•"/>
        <a:defRPr sz="2400" kern="120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776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776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776"/>
        </a:spcBef>
        <a:buFont typeface="Arial" pitchFamily="34" charset="0"/>
        <a:buChar char="–"/>
        <a:defRPr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776"/>
        </a:spcBef>
        <a:buFont typeface="Arial" pitchFamily="34" charset="0"/>
        <a:buChar char="»"/>
        <a:defRPr sz="14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Microsoft Corporation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52600"/>
            <a:ext cx="5448300" cy="966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Compact 7:  The Engine of </a:t>
            </a:r>
            <a:br>
              <a:rPr lang="en-US" smtClean="0"/>
            </a:br>
            <a:r>
              <a:rPr lang="en-US" smtClean="0"/>
              <a:t>Windows Embedded Automotive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35722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chemeClr val="accent6"/>
                </a:solidFill>
              </a:rPr>
              <a:t>Windows Embedded Automotive is based on Windows Embedded Compact 7</a:t>
            </a:r>
          </a:p>
          <a:p>
            <a:pPr lvl="0">
              <a:spcAft>
                <a:spcPts val="1200"/>
              </a:spcAft>
            </a:pPr>
            <a:r>
              <a:rPr lang="en-US" sz="1800" dirty="0" smtClean="0">
                <a:solidFill>
                  <a:schemeClr val="accent6"/>
                </a:solidFill>
              </a:rPr>
              <a:t>This industry-leading embedded platform is shipped in millions of cars every year</a:t>
            </a:r>
          </a:p>
          <a:p>
            <a:pPr lvl="0"/>
            <a:r>
              <a:rPr lang="en-US" sz="1800" dirty="0" smtClean="0">
                <a:solidFill>
                  <a:schemeClr val="accent6"/>
                </a:solidFill>
              </a:rPr>
              <a:t>Automakers benefit from both the large Ecosystem of embedded developers as well as the opportunity to take advantage of key new Compact 7 features, like</a:t>
            </a:r>
          </a:p>
          <a:p>
            <a:pPr lvl="1"/>
            <a:r>
              <a:rPr lang="en-US" sz="1600" dirty="0" smtClean="0">
                <a:solidFill>
                  <a:schemeClr val="accent6"/>
                </a:solidFill>
              </a:rPr>
              <a:t>Multi core processor support</a:t>
            </a:r>
          </a:p>
          <a:p>
            <a:pPr lvl="1"/>
            <a:r>
              <a:rPr lang="en-US" sz="1600" dirty="0" smtClean="0">
                <a:solidFill>
                  <a:schemeClr val="accent6"/>
                </a:solidFill>
              </a:rPr>
              <a:t>New internet browser </a:t>
            </a:r>
          </a:p>
          <a:p>
            <a:pPr lvl="1"/>
            <a:r>
              <a:rPr lang="en-US" sz="1600" dirty="0" smtClean="0">
                <a:solidFill>
                  <a:schemeClr val="accent6"/>
                </a:solidFill>
              </a:rPr>
              <a:t>And hundreds of software components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5122" name="Picture 2" descr="http://www.microsoft.com/presspass/presskits/embedded/images/11_MyFordTouch_01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02279"/>
            <a:ext cx="3581400" cy="28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icrosoft.com/presspass/presskits/embedded/images/Sync_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27204" r="10625" b="30545"/>
          <a:stretch/>
        </p:blipFill>
        <p:spPr bwMode="auto">
          <a:xfrm>
            <a:off x="5105400" y="1752600"/>
            <a:ext cx="3581400" cy="115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81000" y="2209800"/>
            <a:ext cx="42672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3048000"/>
            <a:ext cx="42672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9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Medical Device Support – </a:t>
            </a:r>
            <a:br>
              <a:rPr lang="en-US" smtClean="0"/>
            </a:br>
            <a:r>
              <a:rPr lang="en-US" smtClean="0"/>
              <a:t>Rapid Development and Deployment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r="381" b="1192"/>
          <a:stretch/>
        </p:blipFill>
        <p:spPr bwMode="auto">
          <a:xfrm>
            <a:off x="5486400" y="1904999"/>
            <a:ext cx="2926080" cy="396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95072" y="29718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468923" y="1899235"/>
            <a:ext cx="4724400" cy="37395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solidFill>
                  <a:schemeClr val="accent6"/>
                </a:solidFill>
              </a:rPr>
              <a:t>Vitacon</a:t>
            </a:r>
            <a:r>
              <a:rPr lang="en-US" sz="1800" dirty="0" smtClean="0">
                <a:solidFill>
                  <a:schemeClr val="accent6"/>
                </a:solidFill>
              </a:rPr>
              <a:t> develops, manufactures, and distributes products worldwide to treat incontinence, and diagnose bladder dysfunction</a:t>
            </a:r>
          </a:p>
          <a:p>
            <a:endParaRPr lang="en-US" sz="1800" dirty="0" smtClean="0">
              <a:solidFill>
                <a:schemeClr val="accent6"/>
              </a:solidFill>
            </a:endParaRPr>
          </a:p>
          <a:p>
            <a:r>
              <a:rPr lang="en-US" sz="1800" dirty="0" smtClean="0">
                <a:solidFill>
                  <a:schemeClr val="accent6"/>
                </a:solidFill>
              </a:rPr>
              <a:t>Microsoft Windows Embedded CE 6.0 R2 was chosen for the device’s operating system, because of key features like</a:t>
            </a:r>
          </a:p>
          <a:p>
            <a:pPr lvl="1"/>
            <a:r>
              <a:rPr lang="en-US" sz="1600" dirty="0" smtClean="0">
                <a:solidFill>
                  <a:schemeClr val="accent6"/>
                </a:solidFill>
              </a:rPr>
              <a:t>Platform reliability</a:t>
            </a:r>
          </a:p>
          <a:p>
            <a:pPr lvl="1"/>
            <a:r>
              <a:rPr lang="en-US" sz="1600" dirty="0" smtClean="0">
                <a:solidFill>
                  <a:schemeClr val="accent6"/>
                </a:solidFill>
              </a:rPr>
              <a:t>Integrated Bluetooth connectivity</a:t>
            </a:r>
          </a:p>
          <a:p>
            <a:pPr lvl="1"/>
            <a:r>
              <a:rPr lang="en-US" sz="1600" dirty="0" smtClean="0">
                <a:solidFill>
                  <a:schemeClr val="accent6"/>
                </a:solidFill>
              </a:rPr>
              <a:t>Developer toolkit</a:t>
            </a:r>
          </a:p>
          <a:p>
            <a:pPr lvl="1"/>
            <a:r>
              <a:rPr lang="en-US" sz="1600" dirty="0" smtClean="0">
                <a:solidFill>
                  <a:schemeClr val="accent6"/>
                </a:solidFill>
              </a:rPr>
              <a:t>Ease of use</a:t>
            </a:r>
          </a:p>
          <a:p>
            <a:pPr lvl="1"/>
            <a:r>
              <a:rPr lang="en-US" sz="1600" dirty="0" smtClean="0">
                <a:solidFill>
                  <a:schemeClr val="accent6"/>
                </a:solidFill>
              </a:rPr>
              <a:t>Multilingual support</a:t>
            </a:r>
            <a:endParaRPr lang="en-US" sz="18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7 toolkits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4040188" cy="639762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700" dirty="0" smtClean="0">
                <a:solidFill>
                  <a:schemeClr val="bg1"/>
                </a:solidFill>
              </a:rPr>
              <a:t>Full Product</a:t>
            </a:r>
          </a:p>
          <a:p>
            <a:pPr algn="ctr">
              <a:spcBef>
                <a:spcPts val="0"/>
              </a:spcBef>
            </a:pPr>
            <a:r>
              <a:rPr lang="en-US" sz="1700" dirty="0" smtClean="0">
                <a:solidFill>
                  <a:schemeClr val="bg1"/>
                </a:solidFill>
              </a:rPr>
              <a:t>Available 1 March 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/>
          <a:p>
            <a:r>
              <a:rPr lang="en-US" sz="2000" dirty="0" smtClean="0"/>
              <a:t>Windows Embedded Compact 7 with Platform Builder and Compact Test Kit</a:t>
            </a:r>
          </a:p>
          <a:p>
            <a:r>
              <a:rPr lang="en-US" sz="2000" dirty="0" smtClean="0"/>
              <a:t>Visual Studio 2008, Professional Edition</a:t>
            </a:r>
          </a:p>
          <a:p>
            <a:r>
              <a:rPr lang="en-US" sz="2000" dirty="0" smtClean="0"/>
              <a:t>Expression Blend 3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1150"/>
            <a:ext cx="4041775" cy="639762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Evaluation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Available / Download 1 March 2011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180-day Windows Embedded Compact 7 with Platform builder and Compact Test Kit</a:t>
            </a:r>
          </a:p>
          <a:p>
            <a:r>
              <a:rPr lang="en-US" sz="2000" dirty="0" smtClean="0"/>
              <a:t>90-day Visual Studio 2008, Profession Edition</a:t>
            </a:r>
          </a:p>
          <a:p>
            <a:r>
              <a:rPr lang="en-US" sz="2000" dirty="0" smtClean="0"/>
              <a:t>30-day Expression Blend available for download</a:t>
            </a:r>
          </a:p>
          <a:p>
            <a:endParaRPr lang="en-US" dirty="0" smtClean="0"/>
          </a:p>
          <a:p>
            <a:endParaRPr lang="en-US" dirty="0"/>
          </a:p>
          <a:p>
            <a:pPr marL="400050" lvl="1" indent="0">
              <a:buNone/>
            </a:pPr>
            <a:r>
              <a:rPr lang="en-US" sz="900" dirty="0" smtClean="0"/>
              <a:t>NB: All evaluation versions are downloadable.  Compact 7 and Visual Studio DVDs included with physical evaluation DVDs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206744"/>
            <a:ext cx="1295400" cy="1812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27656"/>
            <a:ext cx="2057400" cy="1691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7 SKUs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43000" y="1680118"/>
            <a:ext cx="6781800" cy="4187282"/>
            <a:chOff x="1037112" y="1603918"/>
            <a:chExt cx="7116288" cy="4415882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5917983" y="5246499"/>
              <a:ext cx="2235417" cy="773301"/>
            </a:xfrm>
            <a:prstGeom prst="roundRect">
              <a:avLst>
                <a:gd name="adj" fmla="val 903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5696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uLnTx/>
                  <a:uFillTx/>
                  <a:latin typeface="Segoe" pitchFamily="34" charset="0"/>
                  <a:ea typeface="+mn-ea"/>
                  <a:cs typeface="+mn-cs"/>
                </a:rPr>
                <a:t>Touch, Bluetooth,</a:t>
              </a:r>
              <a:r>
                <a:rPr kumimoji="0" lang="en-US" sz="1100" b="0" i="0" u="none" strike="noStrike" kern="0" cap="none" spc="0" normalizeH="0" noProof="0" dirty="0" smtClean="0">
                  <a:ln>
                    <a:noFill/>
                  </a:ln>
                  <a:uLnTx/>
                  <a:uFillTx/>
                  <a:latin typeface="Segoe" pitchFamily="34" charset="0"/>
                  <a:ea typeface="+mn-ea"/>
                  <a:cs typeface="+mn-cs"/>
                </a:rPr>
                <a:t> Connection Manager, Wi-Fi, Cellular/Mobile Data 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Segoe" pitchFamily="34" charset="0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917983" y="4335853"/>
              <a:ext cx="2235417" cy="773301"/>
            </a:xfrm>
            <a:prstGeom prst="roundRect">
              <a:avLst>
                <a:gd name="adj" fmla="val 903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5696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lvl="0" algn="just" defTabSz="914099">
                <a:defRPr/>
              </a:pPr>
              <a:r>
                <a:rPr lang="en-US" sz="1100" kern="0" dirty="0" smtClean="0">
                  <a:latin typeface="Segoe" pitchFamily="34" charset="0"/>
                </a:rPr>
                <a:t>SLWE, WDS, WSD, Touch</a:t>
              </a:r>
              <a:endParaRPr lang="en-US" sz="1100" kern="0" dirty="0">
                <a:latin typeface="Segoe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5917983" y="3425208"/>
              <a:ext cx="2235417" cy="773301"/>
            </a:xfrm>
            <a:prstGeom prst="roundRect">
              <a:avLst>
                <a:gd name="adj" fmla="val 903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5696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lvl="0" algn="just" defTabSz="914099">
                <a:defRPr/>
              </a:pPr>
              <a:r>
                <a:rPr lang="en-US" sz="1100" kern="0" dirty="0" smtClean="0">
                  <a:latin typeface="Segoe" pitchFamily="34" charset="0"/>
                </a:rPr>
                <a:t>DLNA</a:t>
              </a:r>
              <a:r>
                <a:rPr lang="en-US" sz="1100" kern="0" dirty="0">
                  <a:latin typeface="Segoe" pitchFamily="34" charset="0"/>
                </a:rPr>
                <a:t>, </a:t>
              </a:r>
              <a:r>
                <a:rPr lang="en-US" sz="1100" kern="0" dirty="0" smtClean="0">
                  <a:latin typeface="Segoe" pitchFamily="34" charset="0"/>
                </a:rPr>
                <a:t>Streaming Media, MTP, Browser</a:t>
              </a:r>
              <a:r>
                <a:rPr lang="en-US" sz="1100" kern="0" dirty="0">
                  <a:latin typeface="Segoe" pitchFamily="34" charset="0"/>
                </a:rPr>
                <a:t>, Flash 10.1</a:t>
              </a:r>
            </a:p>
            <a:p>
              <a:pPr lvl="0" algn="just" defTabSz="914099">
                <a:defRPr/>
              </a:pPr>
              <a:r>
                <a:rPr lang="en-US" sz="1100" kern="0" dirty="0" smtClean="0">
                  <a:latin typeface="Segoe" pitchFamily="34" charset="0"/>
                </a:rPr>
                <a:t>Office Viewers, WDS, SLWE, Touch</a:t>
              </a:r>
              <a:endParaRPr lang="en-US" sz="1100" kern="0" dirty="0">
                <a:latin typeface="Segoe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037112" y="5246498"/>
              <a:ext cx="2235417" cy="773301"/>
            </a:xfrm>
            <a:prstGeom prst="roundRect">
              <a:avLst>
                <a:gd name="adj" fmla="val 9033"/>
              </a:avLst>
            </a:prstGeom>
            <a:gradFill rotWithShape="1">
              <a:gsLst>
                <a:gs pos="0">
                  <a:srgbClr val="005696">
                    <a:shade val="15000"/>
                    <a:satMod val="180000"/>
                  </a:srgbClr>
                </a:gs>
                <a:gs pos="50000">
                  <a:srgbClr val="005696">
                    <a:shade val="45000"/>
                    <a:satMod val="170000"/>
                  </a:srgbClr>
                </a:gs>
                <a:gs pos="70000">
                  <a:srgbClr val="005696">
                    <a:tint val="99000"/>
                    <a:shade val="65000"/>
                    <a:satMod val="155000"/>
                  </a:srgbClr>
                </a:gs>
                <a:gs pos="100000">
                  <a:srgbClr val="005696">
                    <a:tint val="95500"/>
                    <a:shade val="100000"/>
                    <a:satMod val="15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5696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C7NR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037112" y="4335852"/>
              <a:ext cx="2235417" cy="773301"/>
            </a:xfrm>
            <a:prstGeom prst="roundRect">
              <a:avLst>
                <a:gd name="adj" fmla="val 9033"/>
              </a:avLst>
            </a:prstGeom>
            <a:gradFill rotWithShape="1">
              <a:gsLst>
                <a:gs pos="0">
                  <a:srgbClr val="005696">
                    <a:shade val="15000"/>
                    <a:satMod val="180000"/>
                  </a:srgbClr>
                </a:gs>
                <a:gs pos="50000">
                  <a:srgbClr val="005696">
                    <a:shade val="45000"/>
                    <a:satMod val="170000"/>
                  </a:srgbClr>
                </a:gs>
                <a:gs pos="70000">
                  <a:srgbClr val="005696">
                    <a:tint val="99000"/>
                    <a:shade val="65000"/>
                    <a:satMod val="155000"/>
                  </a:srgbClr>
                </a:gs>
                <a:gs pos="100000">
                  <a:srgbClr val="005696">
                    <a:tint val="95500"/>
                    <a:shade val="100000"/>
                    <a:satMod val="15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5696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914099"/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C7E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037112" y="3425207"/>
              <a:ext cx="2235417" cy="773301"/>
            </a:xfrm>
            <a:prstGeom prst="roundRect">
              <a:avLst>
                <a:gd name="adj" fmla="val 9033"/>
              </a:avLst>
            </a:prstGeom>
            <a:gradFill rotWithShape="1">
              <a:gsLst>
                <a:gs pos="0">
                  <a:srgbClr val="005696">
                    <a:shade val="15000"/>
                    <a:satMod val="180000"/>
                  </a:srgbClr>
                </a:gs>
                <a:gs pos="50000">
                  <a:srgbClr val="005696">
                    <a:shade val="45000"/>
                    <a:satMod val="170000"/>
                  </a:srgbClr>
                </a:gs>
                <a:gs pos="70000">
                  <a:srgbClr val="005696">
                    <a:tint val="99000"/>
                    <a:shade val="65000"/>
                    <a:satMod val="155000"/>
                  </a:srgbClr>
                </a:gs>
                <a:gs pos="100000">
                  <a:srgbClr val="005696">
                    <a:tint val="95500"/>
                    <a:shade val="100000"/>
                    <a:satMod val="15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5696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C7G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037112" y="2514562"/>
              <a:ext cx="2235417" cy="773301"/>
            </a:xfrm>
            <a:prstGeom prst="roundRect">
              <a:avLst>
                <a:gd name="adj" fmla="val 9033"/>
              </a:avLst>
            </a:prstGeom>
            <a:gradFill rotWithShape="1">
              <a:gsLst>
                <a:gs pos="0">
                  <a:srgbClr val="005696">
                    <a:shade val="15000"/>
                    <a:satMod val="180000"/>
                  </a:srgbClr>
                </a:gs>
                <a:gs pos="50000">
                  <a:srgbClr val="005696">
                    <a:shade val="45000"/>
                    <a:satMod val="170000"/>
                  </a:srgbClr>
                </a:gs>
                <a:gs pos="70000">
                  <a:srgbClr val="005696">
                    <a:tint val="99000"/>
                    <a:shade val="65000"/>
                    <a:satMod val="155000"/>
                  </a:srgbClr>
                </a:gs>
                <a:gs pos="100000">
                  <a:srgbClr val="005696">
                    <a:tint val="95500"/>
                    <a:shade val="100000"/>
                    <a:satMod val="15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5696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C7P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3462703" y="5246497"/>
              <a:ext cx="2235417" cy="773301"/>
            </a:xfrm>
            <a:prstGeom prst="roundRect">
              <a:avLst>
                <a:gd name="adj" fmla="val 9033"/>
              </a:avLst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5696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Personal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 Navigation Devices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3462703" y="4335853"/>
              <a:ext cx="2235417" cy="773301"/>
            </a:xfrm>
            <a:prstGeom prst="roundRect">
              <a:avLst>
                <a:gd name="adj" fmla="val 9033"/>
              </a:avLst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5696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914099"/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Embedded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462703" y="3425208"/>
              <a:ext cx="2235417" cy="773301"/>
            </a:xfrm>
            <a:prstGeom prst="roundRect">
              <a:avLst>
                <a:gd name="adj" fmla="val 9033"/>
              </a:avLst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5696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Consumer Devices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3462703" y="2514563"/>
              <a:ext cx="2235417" cy="773301"/>
            </a:xfrm>
            <a:prstGeom prst="roundRect">
              <a:avLst>
                <a:gd name="adj" fmla="val 9033"/>
              </a:avLst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5696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Unrestricted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5917983" y="1603918"/>
              <a:ext cx="2235417" cy="773301"/>
            </a:xfrm>
            <a:prstGeom prst="roundRect">
              <a:avLst>
                <a:gd name="adj" fmla="val 9033"/>
              </a:avLst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5696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Key Features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1037112" y="1603918"/>
              <a:ext cx="2235417" cy="773301"/>
            </a:xfrm>
            <a:prstGeom prst="roundRect">
              <a:avLst>
                <a:gd name="adj" fmla="val 9033"/>
              </a:avLst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5696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SKU Name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462703" y="1603918"/>
              <a:ext cx="2235417" cy="773301"/>
            </a:xfrm>
            <a:prstGeom prst="roundRect">
              <a:avLst>
                <a:gd name="adj" fmla="val 9033"/>
              </a:avLst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5696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noProof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Market 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5917983" y="2514563"/>
              <a:ext cx="2235417" cy="773301"/>
            </a:xfrm>
            <a:prstGeom prst="roundRect">
              <a:avLst>
                <a:gd name="adj" fmla="val 903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5696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lvl="0" defTabSz="914099">
                <a:defRPr/>
              </a:pPr>
              <a:r>
                <a:rPr lang="en-US" sz="1100" kern="0" dirty="0" smtClean="0">
                  <a:latin typeface="Segoe" pitchFamily="34" charset="0"/>
                </a:rPr>
                <a:t>All Components: Browser, Flash 10.1, DLNA</a:t>
              </a:r>
              <a:r>
                <a:rPr lang="en-US" sz="1100" kern="0" dirty="0">
                  <a:latin typeface="Segoe" pitchFamily="34" charset="0"/>
                </a:rPr>
                <a:t>, WDS, </a:t>
              </a:r>
              <a:r>
                <a:rPr lang="en-US" sz="1100" kern="0" dirty="0" smtClean="0">
                  <a:latin typeface="Segoe" pitchFamily="34" charset="0"/>
                </a:rPr>
                <a:t>MTP, </a:t>
              </a:r>
              <a:r>
                <a:rPr lang="en-US" sz="1100" kern="0" dirty="0">
                  <a:latin typeface="Segoe" pitchFamily="34" charset="0"/>
                </a:rPr>
                <a:t>Media </a:t>
              </a:r>
              <a:r>
                <a:rPr lang="en-US" sz="1100" kern="0" dirty="0" smtClean="0">
                  <a:latin typeface="Segoe" pitchFamily="34" charset="0"/>
                </a:rPr>
                <a:t>Player, RDP, ActiveSync, MAPI Office Viewers, SLWE, Touch</a:t>
              </a:r>
              <a:endParaRPr lang="en-US" sz="1100" kern="0" dirty="0">
                <a:latin typeface="Sego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0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Compact 7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801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/>
              <a:t>Symmetric </a:t>
            </a:r>
            <a:r>
              <a:rPr lang="en-US" dirty="0" smtClean="0"/>
              <a:t>Multiprocessing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DLNA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/>
              <a:t>New Internet </a:t>
            </a:r>
            <a:r>
              <a:rPr lang="en-US" dirty="0" smtClean="0"/>
              <a:t>Explorer with Flash 10.1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 smtClean="0"/>
              <a:t>Silverlight</a:t>
            </a:r>
            <a:r>
              <a:rPr lang="en-US" baseline="0" dirty="0" smtClean="0"/>
              <a:t> for Windows Embedded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baseline="0" dirty="0" smtClean="0"/>
              <a:t>Tools Improvements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22098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29718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4800" y="36576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" y="43434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4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Symmetric Multiprocessing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supports up to 250 cores</a:t>
            </a:r>
          </a:p>
          <a:p>
            <a:pPr lvl="1"/>
            <a:r>
              <a:rPr lang="en-US" dirty="0" smtClean="0"/>
              <a:t>Practical limit is 8 cores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Takes advantage of new multicore embedded CPUs</a:t>
            </a:r>
          </a:p>
          <a:p>
            <a:pPr lvl="1"/>
            <a:r>
              <a:rPr lang="en-US" dirty="0" smtClean="0"/>
              <a:t>x86, ARM, MIPS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No single thread lockup scenarios</a:t>
            </a:r>
          </a:p>
          <a:p>
            <a:pPr lvl="1"/>
            <a:r>
              <a:rPr lang="en-US" dirty="0" smtClean="0"/>
              <a:t>Much more stable systems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CPU core management API provided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25146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" y="36576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" y="47244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Living Network Alliance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6042"/>
          </a:xfrm>
        </p:spPr>
        <p:txBody>
          <a:bodyPr/>
          <a:lstStyle/>
          <a:p>
            <a:r>
              <a:rPr lang="en-US" sz="2000" dirty="0" smtClean="0"/>
              <a:t>Group of Personal Computer, consumer electronics and mobile companies to enable products work together across a home network</a:t>
            </a:r>
          </a:p>
          <a:p>
            <a:pPr lvl="4"/>
            <a:endParaRPr lang="en-US" sz="1200" dirty="0" smtClean="0"/>
          </a:p>
          <a:p>
            <a:r>
              <a:rPr lang="en-US" sz="2000" dirty="0" smtClean="0"/>
              <a:t>Common Tasks </a:t>
            </a:r>
          </a:p>
          <a:p>
            <a:pPr lvl="1"/>
            <a:r>
              <a:rPr lang="en-US" sz="1800" dirty="0" smtClean="0"/>
              <a:t>Find movie (locally or on the home network) and play it</a:t>
            </a:r>
          </a:p>
          <a:p>
            <a:pPr lvl="1"/>
            <a:r>
              <a:rPr lang="en-US" sz="1800" dirty="0" smtClean="0"/>
              <a:t>Photo slide show on TV</a:t>
            </a:r>
          </a:p>
          <a:p>
            <a:pPr lvl="1"/>
            <a:r>
              <a:rPr lang="en-US" sz="1800" dirty="0" smtClean="0"/>
              <a:t>Play or download music</a:t>
            </a:r>
          </a:p>
          <a:p>
            <a:pPr lvl="1"/>
            <a:r>
              <a:rPr lang="en-US" sz="1800" dirty="0" smtClean="0"/>
              <a:t>Upload photos to home PC / NAS / PC server</a:t>
            </a:r>
          </a:p>
          <a:p>
            <a:pPr lvl="1"/>
            <a:r>
              <a:rPr lang="en-US" sz="1800" dirty="0" smtClean="0"/>
              <a:t>Print photos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Common Device Types</a:t>
            </a:r>
          </a:p>
          <a:p>
            <a:pPr lvl="1"/>
            <a:r>
              <a:rPr lang="en-US" sz="1800" dirty="0" smtClean="0"/>
              <a:t>TVs, PCs, Smartphones, Printers, Set Top Boxes, Stereos…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23622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48006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Explorer for Embedded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6627"/>
          </a:xfrm>
        </p:spPr>
        <p:txBody>
          <a:bodyPr/>
          <a:lstStyle/>
          <a:p>
            <a:r>
              <a:rPr lang="en-US" sz="2000" dirty="0" smtClean="0"/>
              <a:t>New Internet Explorer</a:t>
            </a:r>
          </a:p>
          <a:p>
            <a:pPr lvl="1"/>
            <a:r>
              <a:rPr lang="en-US" sz="1800" dirty="0" smtClean="0"/>
              <a:t>Based on IE 7 </a:t>
            </a:r>
          </a:p>
          <a:p>
            <a:pPr lvl="1"/>
            <a:r>
              <a:rPr lang="en-US" sz="1800" dirty="0" smtClean="0"/>
              <a:t>Some performance updates from IE 8 added</a:t>
            </a:r>
          </a:p>
          <a:p>
            <a:pPr lvl="2"/>
            <a:endParaRPr lang="en-US" sz="1600" dirty="0" smtClean="0"/>
          </a:p>
          <a:p>
            <a:r>
              <a:rPr lang="en-US" sz="2000" dirty="0" smtClean="0"/>
              <a:t>Flash 10.1 renderer shipped with OS</a:t>
            </a:r>
          </a:p>
          <a:p>
            <a:pPr lvl="2"/>
            <a:endParaRPr lang="en-US" sz="1600" dirty="0" smtClean="0"/>
          </a:p>
          <a:p>
            <a:r>
              <a:rPr lang="en-US" sz="2000" dirty="0" smtClean="0"/>
              <a:t>Full gesture support </a:t>
            </a:r>
          </a:p>
          <a:p>
            <a:pPr lvl="1"/>
            <a:r>
              <a:rPr lang="en-US" sz="1800" dirty="0" smtClean="0"/>
              <a:t>Pinch to zoom</a:t>
            </a:r>
          </a:p>
          <a:p>
            <a:pPr lvl="1"/>
            <a:r>
              <a:rPr lang="en-US" sz="1800" dirty="0" smtClean="0"/>
              <a:t>Swipe to pan</a:t>
            </a:r>
          </a:p>
          <a:p>
            <a:pPr lvl="4"/>
            <a:endParaRPr lang="en-US" sz="1200" dirty="0" smtClean="0"/>
          </a:p>
          <a:p>
            <a:pPr lvl="0"/>
            <a:r>
              <a:rPr lang="en-US" sz="2000" dirty="0" smtClean="0"/>
              <a:t>Extensive performance work on page display</a:t>
            </a:r>
          </a:p>
          <a:p>
            <a:pPr lvl="1"/>
            <a:r>
              <a:rPr lang="en-US" sz="1800" dirty="0" smtClean="0"/>
              <a:t>Quicker rendering</a:t>
            </a:r>
          </a:p>
          <a:p>
            <a:pPr lvl="1"/>
            <a:r>
              <a:rPr lang="en-US" sz="1800" dirty="0" smtClean="0"/>
              <a:t>Quick gesture response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28194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" y="35814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48768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5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Silverlight for Windows Embedded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3019"/>
          </a:xfrm>
        </p:spPr>
        <p:txBody>
          <a:bodyPr/>
          <a:lstStyle/>
          <a:p>
            <a:r>
              <a:rPr lang="en-US" sz="1600" dirty="0" smtClean="0"/>
              <a:t>Joins the best of both worlds</a:t>
            </a:r>
          </a:p>
          <a:p>
            <a:pPr lvl="1"/>
            <a:r>
              <a:rPr lang="en-US" sz="1400" dirty="0" smtClean="0"/>
              <a:t>Rich user interface defined in XAML</a:t>
            </a:r>
          </a:p>
          <a:p>
            <a:pPr lvl="1"/>
            <a:r>
              <a:rPr lang="en-US" sz="1400" dirty="0" smtClean="0"/>
              <a:t>Speed and power of native C++ code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Silverlight rendering engine enables custom user interfaces free from standard Windows chrome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Native code enables </a:t>
            </a:r>
          </a:p>
          <a:p>
            <a:pPr lvl="1"/>
            <a:r>
              <a:rPr lang="en-US" sz="1400" dirty="0" smtClean="0"/>
              <a:t>Direct access to hardware</a:t>
            </a:r>
          </a:p>
          <a:p>
            <a:pPr lvl="1"/>
            <a:r>
              <a:rPr lang="en-US" sz="1400" dirty="0" smtClean="0"/>
              <a:t>No garbage collect pause as in managed code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Silverlight enables the Designer / Developer paradigm</a:t>
            </a:r>
          </a:p>
          <a:p>
            <a:pPr lvl="1"/>
            <a:r>
              <a:rPr lang="en-US" sz="1400" dirty="0" smtClean="0"/>
              <a:t>Designers develop the U/I independently of the business logic</a:t>
            </a:r>
          </a:p>
          <a:p>
            <a:pPr lvl="1"/>
            <a:r>
              <a:rPr lang="en-US" sz="1400" dirty="0" smtClean="0"/>
              <a:t>Developers develop the business logic independently of the U/I </a:t>
            </a:r>
          </a:p>
          <a:p>
            <a:pPr lvl="1"/>
            <a:r>
              <a:rPr lang="en-US" sz="1400" dirty="0" smtClean="0"/>
              <a:t>Windows Embedded Silverlight Tool bridged Expression Blend with Platform Builder</a:t>
            </a:r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25908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" y="3392424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" y="47244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994" y="2286000"/>
            <a:ext cx="4038600" cy="3657600"/>
          </a:xfrm>
          <a:prstGeom prst="roundRect">
            <a:avLst>
              <a:gd name="adj" fmla="val 5442"/>
            </a:avLst>
          </a:prstGeom>
          <a:solidFill>
            <a:schemeClr val="bg1"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46612" y="2286000"/>
            <a:ext cx="4038600" cy="3657600"/>
          </a:xfrm>
          <a:prstGeom prst="roundRect">
            <a:avLst>
              <a:gd name="adj" fmla="val 5442"/>
            </a:avLst>
          </a:prstGeom>
          <a:solidFill>
            <a:schemeClr val="bg1"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Silverlight Comparison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457200"/>
          </a:xfrm>
          <a:prstGeom prst="roundRect">
            <a:avLst/>
          </a:prstGeom>
          <a:solidFill>
            <a:schemeClr val="tx2"/>
          </a:solidFill>
        </p:spPr>
        <p:txBody>
          <a:bodyPr lIns="0" rIns="0" anchor="t">
            <a:no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Silverlight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2794" y="2453414"/>
            <a:ext cx="3429000" cy="349018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Apps run in sandbox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Rich U/I generated in Expression Blend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Code written in C#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Managed BCL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457200"/>
          </a:xfrm>
          <a:prstGeom prst="roundRect">
            <a:avLst/>
          </a:prstGeom>
          <a:solidFill>
            <a:schemeClr val="tx2"/>
          </a:solidFill>
        </p:spPr>
        <p:txBody>
          <a:bodyPr lIns="0" rIns="0" anchor="t">
            <a:no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Silverlight for Windows Embedded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36319" y="2453414"/>
            <a:ext cx="3659187" cy="3490186"/>
          </a:xfr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Apps run native on box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Rich U/I generated in Expression Blend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Code written in C++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Win32 API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8994" y="3098800"/>
            <a:ext cx="32766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994" y="4343400"/>
            <a:ext cx="32766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994" y="5257800"/>
            <a:ext cx="32766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7612" y="3098800"/>
            <a:ext cx="32766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7612" y="4343400"/>
            <a:ext cx="32766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27612" y="5257800"/>
            <a:ext cx="32766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4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4942977"/>
            <a:ext cx="8632924" cy="1055318"/>
            <a:chOff x="150812" y="5247776"/>
            <a:chExt cx="11864625" cy="1055318"/>
          </a:xfrm>
        </p:grpSpPr>
        <p:sp>
          <p:nvSpPr>
            <p:cNvPr id="86" name="Rounded Rectangle 85"/>
            <p:cNvSpPr/>
            <p:nvPr/>
          </p:nvSpPr>
          <p:spPr bwMode="auto">
            <a:xfrm>
              <a:off x="150812" y="5247776"/>
              <a:ext cx="11864625" cy="1055318"/>
            </a:xfrm>
            <a:prstGeom prst="roundRect">
              <a:avLst>
                <a:gd name="adj" fmla="val 7006"/>
              </a:avLst>
            </a:prstGeom>
            <a:noFill/>
            <a:ln w="22225">
              <a:gradFill>
                <a:gsLst>
                  <a:gs pos="0">
                    <a:srgbClr val="0099FF">
                      <a:alpha val="70000"/>
                    </a:srgbClr>
                  </a:gs>
                  <a:gs pos="50000">
                    <a:srgbClr val="0099FF">
                      <a:alpha val="50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lin ang="2700000" scaled="0"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chemeClr val="bg1"/>
                </a:solidFill>
                <a:latin typeface="Segoe UI" pitchFamily="34" charset="0"/>
              </a:endParaRPr>
            </a:p>
          </p:txBody>
        </p:sp>
        <p:grpSp>
          <p:nvGrpSpPr>
            <p:cNvPr id="3" name="Group 90"/>
            <p:cNvGrpSpPr/>
            <p:nvPr/>
          </p:nvGrpSpPr>
          <p:grpSpPr>
            <a:xfrm>
              <a:off x="1394814" y="5468495"/>
              <a:ext cx="10459135" cy="620889"/>
              <a:chOff x="1394816" y="5468495"/>
              <a:chExt cx="3454398" cy="620889"/>
            </a:xfrm>
          </p:grpSpPr>
          <p:sp>
            <p:nvSpPr>
              <p:cNvPr id="92" name="Rounded Rectangle 91"/>
              <p:cNvSpPr/>
              <p:nvPr/>
            </p:nvSpPr>
            <p:spPr bwMode="auto">
              <a:xfrm rot="16200000">
                <a:off x="2811570" y="4051741"/>
                <a:ext cx="620889" cy="3454398"/>
              </a:xfrm>
              <a:prstGeom prst="roundRect">
                <a:avLst>
                  <a:gd name="adj" fmla="val 10177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0099FF">
                      <a:alpha val="82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1867" tIns="60933" rIns="121867" bIns="60933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833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dirty="0" smtClean="0">
                  <a:solidFill>
                    <a:schemeClr val="bg1"/>
                  </a:solidFill>
                  <a:latin typeface="Segoe UI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558221" y="5712022"/>
                <a:ext cx="312758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latin typeface="Segoe UI" pitchFamily="34" charset="0"/>
                    <a:cs typeface="Segoe UI" pitchFamily="34" charset="0"/>
                  </a:rPr>
                  <a:t>Speech         Touch         Sensory         Analytics         Graphics          Handwriting</a:t>
                </a:r>
              </a:p>
            </p:txBody>
          </p:sp>
        </p:grpSp>
        <p:sp>
          <p:nvSpPr>
            <p:cNvPr id="87" name="TextBox 86"/>
            <p:cNvSpPr txBox="1"/>
            <p:nvPr/>
          </p:nvSpPr>
          <p:spPr bwMode="gray">
            <a:xfrm>
              <a:off x="220716" y="5439903"/>
              <a:ext cx="2094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400" dirty="0" smtClean="0">
                  <a:latin typeface="Segoe UI" pitchFamily="34" charset="0"/>
                  <a:cs typeface="Segoe UI" pitchFamily="34" charset="0"/>
                </a:rPr>
                <a:t>NATURAL USER INTERFACE</a:t>
              </a:r>
            </a:p>
          </p:txBody>
        </p:sp>
      </p:grpSp>
      <p:sp>
        <p:nvSpPr>
          <p:cNvPr id="97" name="Title 3"/>
          <p:cNvSpPr>
            <a:spLocks noGrp="1"/>
          </p:cNvSpPr>
          <p:nvPr>
            <p:ph type="title"/>
          </p:nvPr>
        </p:nvSpPr>
        <p:spPr>
          <a:xfrm>
            <a:off x="340584" y="609600"/>
            <a:ext cx="6898416" cy="566738"/>
          </a:xfrm>
        </p:spPr>
        <p:txBody>
          <a:bodyPr>
            <a:noAutofit/>
          </a:bodyPr>
          <a:lstStyle/>
          <a:p>
            <a:r>
              <a:rPr lang="en-US" sz="3200" b="0" dirty="0" smtClean="0"/>
              <a:t>Windows For Specialized Devices</a:t>
            </a:r>
            <a:endParaRPr lang="en-US" sz="3200" b="0" dirty="0"/>
          </a:p>
        </p:txBody>
      </p:sp>
      <p:sp>
        <p:nvSpPr>
          <p:cNvPr id="99" name="Rounded Rectangle 98"/>
          <p:cNvSpPr/>
          <p:nvPr/>
        </p:nvSpPr>
        <p:spPr bwMode="auto">
          <a:xfrm>
            <a:off x="381000" y="3825767"/>
            <a:ext cx="8619514" cy="987049"/>
          </a:xfrm>
          <a:prstGeom prst="roundRect">
            <a:avLst>
              <a:gd name="adj" fmla="val 7006"/>
            </a:avLst>
          </a:prstGeom>
          <a:noFill/>
          <a:ln w="22225">
            <a:gradFill>
              <a:gsLst>
                <a:gs pos="0">
                  <a:srgbClr val="0099FF">
                    <a:alpha val="70000"/>
                  </a:srgbClr>
                </a:gs>
                <a:gs pos="50000">
                  <a:srgbClr val="0099FF">
                    <a:alpha val="50000"/>
                  </a:srgbClr>
                </a:gs>
                <a:gs pos="100000">
                  <a:schemeClr val="tx1">
                    <a:alpha val="0"/>
                  </a:schemeClr>
                </a:gs>
              </a:gsLst>
              <a:lin ang="2700000" scaled="0"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pic>
        <p:nvPicPr>
          <p:cNvPr id="100" name="Picture 5" descr="C:\Users\roslyn.ADI\Desktop\DVD_ART36\Artwork_Imagery\Icons - Illustrations\Internet Clouds web\cloud 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63" y="3841532"/>
            <a:ext cx="8254937" cy="961698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 bwMode="gray">
          <a:xfrm>
            <a:off x="533236" y="4130020"/>
            <a:ext cx="317374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400" dirty="0" smtClean="0">
                <a:latin typeface="Segoe UI" pitchFamily="34" charset="0"/>
                <a:cs typeface="Segoe UI" pitchFamily="34" charset="0"/>
              </a:rPr>
              <a:t>SERVICES &amp; INFRASTRUCTURE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381000" y="2170388"/>
            <a:ext cx="8591300" cy="1543269"/>
          </a:xfrm>
          <a:prstGeom prst="roundRect">
            <a:avLst>
              <a:gd name="adj" fmla="val 7006"/>
            </a:avLst>
          </a:prstGeom>
          <a:noFill/>
          <a:ln w="22225">
            <a:gradFill>
              <a:gsLst>
                <a:gs pos="0">
                  <a:srgbClr val="0099FF">
                    <a:alpha val="70000"/>
                  </a:srgbClr>
                </a:gs>
                <a:gs pos="50000">
                  <a:srgbClr val="0099FF">
                    <a:alpha val="50000"/>
                  </a:srgbClr>
                </a:gs>
                <a:gs pos="100000">
                  <a:schemeClr val="tx1">
                    <a:alpha val="0"/>
                  </a:schemeClr>
                </a:gs>
              </a:gsLst>
              <a:lin ang="2700000" scaled="0"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3706982" y="2186154"/>
            <a:ext cx="2566068" cy="1529255"/>
          </a:xfrm>
          <a:prstGeom prst="rect">
            <a:avLst/>
          </a:prstGeom>
          <a:solidFill>
            <a:srgbClr val="112E58">
              <a:alpha val="4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99"/>
              </a:buClr>
              <a:buSzPct val="120000"/>
              <a:defRPr/>
            </a:pPr>
            <a:endParaRPr lang="en-US" altLang="zh-CN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99"/>
              </a:buClr>
              <a:buSzPct val="120000"/>
              <a:defRPr/>
            </a:pPr>
            <a:endParaRPr lang="en-US" altLang="zh-CN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pic>
        <p:nvPicPr>
          <p:cNvPr id="113" name="kiosk" descr="http://www.genesis-solution.com/IMAGES/advertisement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18340" y="1981200"/>
            <a:ext cx="920660" cy="17594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5" name="Picture 8" descr="front_animatio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75596" y="1814839"/>
            <a:ext cx="1511204" cy="18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Picture 15" descr="D:\Events DVD\DVD_ART36\Artwork_Imagery\Hardware Photos\OEM HW\Windows Embedded\Ovation X gas pump Windows Embedde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264" y="2138856"/>
            <a:ext cx="625944" cy="1538015"/>
          </a:xfrm>
          <a:prstGeom prst="rect">
            <a:avLst/>
          </a:prstGeom>
          <a:noFill/>
        </p:spPr>
      </p:pic>
      <p:pic>
        <p:nvPicPr>
          <p:cNvPr id="125" name="Picture 4" descr="D:\Events DVD\DVD_ART36\Artwork_Imagery\Hardware Photos\OEM HW\Windows CE Embedded Devices\Tiger Telematics Gametrac (Handheld Game Console)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7688">
            <a:off x="1773739" y="2114336"/>
            <a:ext cx="917522" cy="733826"/>
          </a:xfrm>
          <a:prstGeom prst="rect">
            <a:avLst/>
          </a:prstGeom>
          <a:noFill/>
        </p:spPr>
      </p:pic>
      <p:pic>
        <p:nvPicPr>
          <p:cNvPr id="127" name="surface" descr="surface1s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6944">
            <a:off x="5040399" y="1937671"/>
            <a:ext cx="753368" cy="764848"/>
          </a:xfrm>
          <a:prstGeom prst="rect">
            <a:avLst/>
          </a:prstGeom>
          <a:effectLst/>
        </p:spPr>
      </p:pic>
      <p:pic>
        <p:nvPicPr>
          <p:cNvPr id="128" name="Picture 8" descr="D:\Events DVD\DVD_ART36\Artwork_Imagery\Hardware Photos\OEM HW\Windows Embedded\Windows Embedded Memento Living Picture digital frame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436" y="2233450"/>
            <a:ext cx="788314" cy="788274"/>
          </a:xfrm>
          <a:prstGeom prst="rect">
            <a:avLst/>
          </a:prstGeom>
          <a:noFill/>
        </p:spPr>
      </p:pic>
      <p:sp>
        <p:nvSpPr>
          <p:cNvPr id="129" name="TextBox 128"/>
          <p:cNvSpPr txBox="1"/>
          <p:nvPr/>
        </p:nvSpPr>
        <p:spPr bwMode="gray">
          <a:xfrm>
            <a:off x="541552" y="2260377"/>
            <a:ext cx="400110" cy="1363289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 smtClean="0">
                <a:latin typeface="Segoe UI" pitchFamily="34" charset="0"/>
                <a:cs typeface="Segoe UI" pitchFamily="34" charset="0"/>
              </a:rPr>
              <a:t>DEVICES</a:t>
            </a:r>
          </a:p>
        </p:txBody>
      </p:sp>
      <p:pic>
        <p:nvPicPr>
          <p:cNvPr id="130" name="nav2" descr="DSCF Windows Embedded AutoPC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225057">
            <a:off x="1430431" y="2936314"/>
            <a:ext cx="785509" cy="68583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6" name="Picture 9" descr="D:\Events DVD\DVD_ART36\Artwork_Imagery\Hardware Photos\OEM HW\Windows Embedded\NCR Xpress Order &amp; Pay kioskwindows embedded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847" y="2343808"/>
            <a:ext cx="466941" cy="1363533"/>
          </a:xfrm>
          <a:prstGeom prst="rect">
            <a:avLst/>
          </a:prstGeom>
          <a:noFill/>
        </p:spPr>
      </p:pic>
      <p:grpSp>
        <p:nvGrpSpPr>
          <p:cNvPr id="4" name="Group 130"/>
          <p:cNvGrpSpPr/>
          <p:nvPr/>
        </p:nvGrpSpPr>
        <p:grpSpPr>
          <a:xfrm>
            <a:off x="6934200" y="2312279"/>
            <a:ext cx="1411534" cy="1319902"/>
            <a:chOff x="9422322" y="2837794"/>
            <a:chExt cx="1881555" cy="1319902"/>
          </a:xfrm>
        </p:grpSpPr>
        <p:pic>
          <p:nvPicPr>
            <p:cNvPr id="124" name="TV" descr="TVmusic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2322" y="2837794"/>
              <a:ext cx="1562870" cy="1129785"/>
            </a:xfrm>
            <a:prstGeom prst="rect">
              <a:avLst/>
            </a:prstGeom>
            <a:effectLst/>
          </p:spPr>
        </p:pic>
        <p:pic>
          <p:nvPicPr>
            <p:cNvPr id="1026" name="Picture 2" descr="C:\Users\roslyn.ADI\Desktop\DVD_ART36\Artwork_Imagery\Hardware Photos\OEM HW\Media Centers\linksys media center extender dma 2200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0192" y="3547241"/>
              <a:ext cx="1213685" cy="610455"/>
            </a:xfrm>
            <a:prstGeom prst="rect">
              <a:avLst/>
            </a:prstGeom>
            <a:noFill/>
          </p:spPr>
        </p:pic>
      </p:grpSp>
      <p:pic>
        <p:nvPicPr>
          <p:cNvPr id="117" name="Picture 12" descr="D:\Events DVD\DVD_ART36\Artwork_Imagery\Hardware Photos\OEM HW\Windows XP Embedded\Broadcom 91101 VoIP phone Windows Embedded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981" y="2743200"/>
            <a:ext cx="880819" cy="883776"/>
          </a:xfrm>
          <a:prstGeom prst="rect">
            <a:avLst/>
          </a:prstGeom>
          <a:noFill/>
        </p:spPr>
      </p:pic>
      <p:pic>
        <p:nvPicPr>
          <p:cNvPr id="122" name="eBook2" descr="ebook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358" y="2706415"/>
            <a:ext cx="587716" cy="88521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9" name="Picture 7" descr="D:\Events DVD\DVD_ART36\Artwork_Imagery\Hardware Photos\OEM HW\Windows Embedded\HP MS Dynamics POS hardware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430" y="2678365"/>
            <a:ext cx="985936" cy="1055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1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1" grpId="0"/>
      <p:bldP spid="102" grpId="0" animBg="1"/>
      <p:bldP spid="105" grpId="0" animBg="1"/>
      <p:bldP spid="1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Tools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06820"/>
          </a:xfrm>
        </p:spPr>
        <p:txBody>
          <a:bodyPr/>
          <a:lstStyle/>
          <a:p>
            <a:r>
              <a:rPr lang="en-US" sz="1600" dirty="0" smtClean="0"/>
              <a:t>Platform Builder 7 </a:t>
            </a:r>
          </a:p>
          <a:p>
            <a:pPr lvl="1"/>
            <a:r>
              <a:rPr lang="en-US" sz="1400" dirty="0" smtClean="0"/>
              <a:t>Now an add-in to Visual Studio 2008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Kernel Debugger Features</a:t>
            </a:r>
          </a:p>
          <a:p>
            <a:pPr lvl="1"/>
            <a:r>
              <a:rPr lang="en-US" sz="1400" dirty="0" smtClean="0"/>
              <a:t>Better breakpoints, Thread affinity, Improvements to support SMP.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Build Features</a:t>
            </a:r>
          </a:p>
          <a:p>
            <a:pPr lvl="1"/>
            <a:r>
              <a:rPr lang="en-US" sz="1400" dirty="0" smtClean="0"/>
              <a:t>Checked builds, better build performance, Compiler updates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Remote Tools</a:t>
            </a:r>
          </a:p>
          <a:p>
            <a:pPr lvl="1"/>
            <a:r>
              <a:rPr lang="en-US" sz="1400" dirty="0" smtClean="0"/>
              <a:t>Central PC-based IDE, Kernel tracker/Timeline viewer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Compact Test Kit</a:t>
            </a:r>
          </a:p>
          <a:p>
            <a:pPr lvl="1"/>
            <a:r>
              <a:rPr lang="en-US" sz="1400" dirty="0" smtClean="0"/>
              <a:t>Dramatic rewrite, new PC-based Integrated test application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22860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" y="32004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" y="41148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" y="50292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1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8727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1800" dirty="0" smtClean="0"/>
              <a:t>Windows Embedded Compact 7 is the evolution of Windows Embedded CE</a:t>
            </a:r>
          </a:p>
          <a:p>
            <a:pPr>
              <a:spcAft>
                <a:spcPts val="1800"/>
              </a:spcAft>
            </a:pPr>
            <a:r>
              <a:rPr lang="en-US" sz="1800" dirty="0" smtClean="0"/>
              <a:t>For specialized, small footprint devices on ARM, embedded x86, and MIPS</a:t>
            </a:r>
          </a:p>
          <a:p>
            <a:pPr>
              <a:spcAft>
                <a:spcPts val="1800"/>
              </a:spcAft>
            </a:pPr>
            <a:r>
              <a:rPr lang="en-US" sz="1800" dirty="0" smtClean="0"/>
              <a:t>Logical migration for CE5 &amp; CE6 customers planning next device</a:t>
            </a:r>
          </a:p>
          <a:p>
            <a:pPr>
              <a:spcAft>
                <a:spcPts val="1800"/>
              </a:spcAft>
            </a:pPr>
            <a:r>
              <a:rPr lang="en-US" sz="1800" dirty="0" smtClean="0"/>
              <a:t>Flexible platform supporting a wide range of specialized devices</a:t>
            </a:r>
          </a:p>
          <a:p>
            <a:pPr>
              <a:spcAft>
                <a:spcPts val="1800"/>
              </a:spcAft>
            </a:pPr>
            <a:r>
              <a:rPr lang="en-US" sz="1800" dirty="0" smtClean="0"/>
              <a:t>New UI technology speed development and differentiate devices</a:t>
            </a:r>
          </a:p>
          <a:p>
            <a:pPr>
              <a:spcAft>
                <a:spcPts val="1800"/>
              </a:spcAft>
            </a:pPr>
            <a:r>
              <a:rPr lang="en-US" sz="1800" dirty="0" smtClean="0"/>
              <a:t>Delivers performance via new processors, SMP and hard real-time</a:t>
            </a:r>
          </a:p>
          <a:p>
            <a:pPr>
              <a:spcAft>
                <a:spcPts val="1800"/>
              </a:spcAft>
            </a:pPr>
            <a:r>
              <a:rPr lang="en-US" sz="1800" dirty="0" smtClean="0"/>
              <a:t>Complete developer toolkit and test kit means less configuration </a:t>
            </a:r>
            <a:r>
              <a:rPr lang="en-US" sz="1800" smtClean="0"/>
              <a:t>and </a:t>
            </a:r>
            <a:br>
              <a:rPr lang="en-US" sz="1800" smtClean="0"/>
            </a:br>
            <a:r>
              <a:rPr lang="en-US" sz="1800" smtClean="0"/>
              <a:t>faster </a:t>
            </a:r>
            <a:r>
              <a:rPr lang="en-US" sz="1800" dirty="0" smtClean="0"/>
              <a:t>development</a:t>
            </a: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20574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" y="25908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" y="32004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" y="37338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43434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49530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6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67000"/>
            <a:ext cx="4724400" cy="2362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n-lt"/>
              </a:rPr>
              <a:t>Download 180-day evaluation today</a:t>
            </a:r>
            <a:br>
              <a:rPr lang="en-US" sz="2800" dirty="0" smtClean="0">
                <a:solidFill>
                  <a:schemeClr val="tx2"/>
                </a:solidFill>
                <a:latin typeface="+mn-lt"/>
              </a:rPr>
            </a:b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www.windowsembedded.com/compact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25908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51054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003678" cy="4193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6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524251"/>
              </p:ext>
            </p:extLst>
          </p:nvPr>
        </p:nvGraphicFramePr>
        <p:xfrm>
          <a:off x="0" y="76201"/>
          <a:ext cx="9144000" cy="6948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4756"/>
                <a:gridCol w="3756936"/>
                <a:gridCol w="720813"/>
                <a:gridCol w="640722"/>
                <a:gridCol w="640722"/>
                <a:gridCol w="880994"/>
                <a:gridCol w="1159057"/>
              </a:tblGrid>
              <a:tr h="479969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Feature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C7NR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C7E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</a:rPr>
                        <a:t>C7G</a:t>
                      </a:r>
                      <a:endParaRPr lang="en-US" sz="12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C7K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C7P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993" marR="52993" marT="0" marB="0" anchor="ctr">
                    <a:solidFill>
                      <a:srgbClr val="92D050"/>
                    </a:solidFill>
                  </a:tcPr>
                </a:tc>
              </a:tr>
              <a:tr h="154900">
                <a:tc row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Rich User Experience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Software Input Panel (</a:t>
                      </a:r>
                      <a:r>
                        <a:rPr lang="en-US" sz="1050" dirty="0">
                          <a:effectLst/>
                        </a:rPr>
                        <a:t>SIP</a:t>
                      </a:r>
                      <a:r>
                        <a:rPr lang="en-US" sz="1050" dirty="0" smtClean="0">
                          <a:effectLst/>
                        </a:rPr>
                        <a:t>) and subcomponents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991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Silverlight for Windows Embedded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row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High Fidelity Internet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Internet Explorer 7.0 and subcomponents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991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Flash Player 10.1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rowSpan="20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Ease of Connectivity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Remote Desktop Protocol (</a:t>
                      </a:r>
                      <a:r>
                        <a:rPr lang="en-US" sz="1050">
                          <a:effectLst/>
                        </a:rPr>
                        <a:t>RDP</a:t>
                      </a:r>
                      <a:r>
                        <a:rPr lang="en-US" sz="1050" smtClean="0">
                          <a:effectLst/>
                        </a:rPr>
                        <a:t>) and subcomponents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Windows Network Projector and subcomponents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r>
                        <a:rPr lang="en-US" sz="1050" dirty="0" smtClean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Terminal Emulator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ActiveSync AirSync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ActiveSync Inbox Sync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Pocket Outlook Database Sync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CE Messaging API (</a:t>
                      </a:r>
                      <a:r>
                        <a:rPr lang="en-US" sz="1050" dirty="0">
                          <a:effectLst/>
                        </a:rPr>
                        <a:t>MAPI)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Pocket Outlook Object Model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SMS Transport for CE MAPI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Windows Media Player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Media Library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Media Content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r>
                        <a:rPr lang="en-US" sz="1050" dirty="0" smtClean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</a:tr>
              <a:tr h="360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Media Sync for Windows Device Stage including Media Transfer Protocol (</a:t>
                      </a:r>
                      <a:r>
                        <a:rPr lang="en-US" sz="1050">
                          <a:effectLst/>
                        </a:rPr>
                        <a:t>MTP</a:t>
                      </a:r>
                      <a:r>
                        <a:rPr lang="en-US" sz="1050" smtClean="0">
                          <a:effectLst/>
                        </a:rPr>
                        <a:t>) Responder and subcomponents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 </a:t>
                      </a: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 </a:t>
                      </a: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r>
                        <a:rPr lang="en-US" sz="1050" dirty="0" smtClean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WMA and MP3 Local Playback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 </a:t>
                      </a: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WMA and MP3 Streaming Playback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 </a:t>
                      </a: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322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Streaming Media Playback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Cellcore Voice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Link Layer Topology Discovery Responder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Universal Plug and Play (</a:t>
                      </a:r>
                      <a:r>
                        <a:rPr lang="en-US" sz="1050">
                          <a:effectLst/>
                        </a:rPr>
                        <a:t>UPnP</a:t>
                      </a:r>
                      <a:r>
                        <a:rPr lang="en-US" sz="1050" smtClean="0">
                          <a:effectLst/>
                        </a:rPr>
                        <a:t>) and subcomponents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Web Services On Devices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rowSpan="11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Office Viewers and subcomponents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PDF Reader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r>
                        <a:rPr lang="en-US" sz="1050" dirty="0" smtClean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r>
                        <a:rPr lang="en-US" sz="1050" dirty="0" smtClean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>
                          <a:effectLst/>
                        </a:rPr>
                        <a:t>WordPad</a:t>
                      </a:r>
                      <a:endParaRPr lang="en-US" sz="105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SQL Compact and subcomponents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>
                          <a:effectLst/>
                        </a:rPr>
                        <a:t>Help</a:t>
                      </a:r>
                      <a:endParaRPr lang="en-US" sz="105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C Libraries: Open MP Runtime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AYG Shell API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Graphical Shell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Windows Thin Client Shell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15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Screen Configuration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  <a:tr h="573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smtClean="0">
                          <a:effectLst/>
                        </a:rPr>
                        <a:t>Control Panel, Silverlight for Windows Embedded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r>
                        <a:rPr lang="en-US" sz="1050" dirty="0" smtClean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r>
                        <a:rPr lang="en-US" sz="1050" dirty="0" smtClean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r>
                        <a:rPr lang="en-US" sz="1050" dirty="0" smtClean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28600" algn="l"/>
                        </a:tabLst>
                      </a:pPr>
                      <a:r>
                        <a:rPr lang="ja-JP" altLang="en-US" sz="10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✔</a:t>
                      </a:r>
                      <a:endParaRPr lang="en-US" sz="105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52993" marR="5299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03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Windows Embedded Compact 7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19100" y="1600200"/>
            <a:ext cx="8305800" cy="4191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200"/>
              </a:spcBef>
              <a:buNone/>
            </a:pPr>
            <a:r>
              <a:rPr lang="en-US" sz="1800" dirty="0" smtClean="0"/>
              <a:t>Windows Embedded Compact 7 </a:t>
            </a:r>
            <a:r>
              <a:rPr lang="en-US" sz="2000" dirty="0" smtClean="0"/>
              <a:t>is</a:t>
            </a:r>
            <a:r>
              <a:rPr lang="en-US" sz="2000" b="1" dirty="0" smtClean="0"/>
              <a:t> the evolution of </a:t>
            </a:r>
            <a:br>
              <a:rPr lang="en-US" sz="2000" b="1" dirty="0" smtClean="0"/>
            </a:br>
            <a:r>
              <a:rPr lang="en-US" sz="2000" b="1" dirty="0" smtClean="0"/>
              <a:t>Windows Embedded CE</a:t>
            </a:r>
            <a:endParaRPr lang="en-US" sz="1800" b="1" dirty="0" smtClean="0"/>
          </a:p>
          <a:p>
            <a:pPr marL="0" indent="0" algn="ctr">
              <a:lnSpc>
                <a:spcPct val="90000"/>
              </a:lnSpc>
              <a:spcBef>
                <a:spcPts val="4200"/>
              </a:spcBef>
              <a:buNone/>
            </a:pPr>
            <a:r>
              <a:rPr lang="en-US" sz="1800" dirty="0" smtClean="0"/>
              <a:t>Microsoft’s platform for specialized, small footprint devices on </a:t>
            </a:r>
            <a:r>
              <a:rPr lang="en-US" sz="2000" b="1" dirty="0" smtClean="0"/>
              <a:t>ARM, embedded x86, and MIPS</a:t>
            </a:r>
            <a:endParaRPr lang="en-US" sz="1800" b="1" dirty="0" smtClean="0"/>
          </a:p>
          <a:p>
            <a:pPr marL="0" indent="0" algn="ctr">
              <a:lnSpc>
                <a:spcPct val="90000"/>
              </a:lnSpc>
              <a:spcBef>
                <a:spcPts val="4200"/>
              </a:spcBef>
              <a:buNone/>
            </a:pPr>
            <a:r>
              <a:rPr lang="en-US" sz="1800" dirty="0" smtClean="0"/>
              <a:t>OS platform and tools for device partners to build </a:t>
            </a:r>
            <a:r>
              <a:rPr lang="en-US" sz="2000" b="1" dirty="0" smtClean="0"/>
              <a:t>sustainable competitive</a:t>
            </a:r>
            <a:r>
              <a:rPr lang="en-US" sz="2000" dirty="0" smtClean="0"/>
              <a:t> </a:t>
            </a:r>
            <a:r>
              <a:rPr lang="en-US" sz="1800" b="1" dirty="0" smtClean="0"/>
              <a:t>differentiation</a:t>
            </a:r>
            <a:r>
              <a:rPr lang="en-US" sz="1800" dirty="0" smtClean="0"/>
              <a:t> based on speed to market, ecosystem and new technologies</a:t>
            </a:r>
          </a:p>
          <a:p>
            <a:pPr marL="0" indent="0" algn="ctr">
              <a:lnSpc>
                <a:spcPct val="90000"/>
              </a:lnSpc>
              <a:spcBef>
                <a:spcPts val="4200"/>
              </a:spcBef>
              <a:buNone/>
            </a:pPr>
            <a:r>
              <a:rPr lang="en-US" sz="2000" b="1" dirty="0" smtClean="0"/>
              <a:t>Logical migration solution</a:t>
            </a:r>
            <a:r>
              <a:rPr lang="en-US" sz="1800" dirty="0" smtClean="0"/>
              <a:t> for customers on CE5 and CE6 planning their next device and supported by Windows Embedded marketing efforts </a:t>
            </a:r>
            <a:r>
              <a:rPr lang="en-US" sz="2000" b="1" dirty="0" smtClean="0"/>
              <a:t>industrial automation, retail</a:t>
            </a:r>
            <a:r>
              <a:rPr lang="en-US" sz="1800" dirty="0" smtClean="0"/>
              <a:t> and </a:t>
            </a:r>
            <a:r>
              <a:rPr lang="en-US" sz="2000" b="1" dirty="0" smtClean="0"/>
              <a:t>medical</a:t>
            </a:r>
            <a:endParaRPr lang="en-US" sz="1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38300" y="24384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38300" y="35814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28800" y="45974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58674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9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Compact 7 business value for OEMs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048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Performance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with new processors, SMP and hard real-time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 smtClean="0"/>
              <a:t>Reliability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with seamless device wired and wireless connectivity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 smtClean="0"/>
              <a:t>Flexibility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to power range of specialized devices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 smtClean="0"/>
              <a:t>Speed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to market with complete, integrated developer tools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 smtClean="0"/>
              <a:t>Support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from Microsoft and large ecosystem of partners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 smtClean="0"/>
              <a:t>Device differentiation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with new UI technology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22098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" y="29718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" y="3773424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" y="45720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53340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02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Compact 7 product highlights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1717393"/>
          </a:xfrm>
        </p:spPr>
        <p:txBody>
          <a:bodyPr>
            <a:normAutofit/>
          </a:bodyPr>
          <a:lstStyle/>
          <a:p>
            <a:r>
              <a:rPr lang="en-US" dirty="0" smtClean="0"/>
              <a:t>Adds support </a:t>
            </a:r>
            <a:r>
              <a:rPr lang="en-US" dirty="0"/>
              <a:t>for </a:t>
            </a:r>
            <a:r>
              <a:rPr lang="en-US" b="1" dirty="0"/>
              <a:t>ARM </a:t>
            </a:r>
            <a:r>
              <a:rPr lang="en-US" b="1" dirty="0" smtClean="0"/>
              <a:t>v7</a:t>
            </a:r>
          </a:p>
          <a:p>
            <a:r>
              <a:rPr lang="en-US" dirty="0" smtClean="0"/>
              <a:t>New</a:t>
            </a:r>
            <a:r>
              <a:rPr lang="en-US" b="1" dirty="0" smtClean="0"/>
              <a:t> BSPs </a:t>
            </a:r>
            <a:r>
              <a:rPr lang="en-US" dirty="0" smtClean="0"/>
              <a:t>from TI, Freescale, Samsung and others</a:t>
            </a:r>
            <a:endParaRPr lang="en-US" b="1" dirty="0" smtClean="0"/>
          </a:p>
          <a:p>
            <a:r>
              <a:rPr lang="en-US" dirty="0" smtClean="0"/>
              <a:t>Powerful new features to help bring specialized </a:t>
            </a:r>
            <a:r>
              <a:rPr lang="en-US" dirty="0"/>
              <a:t>devices to </a:t>
            </a:r>
            <a:r>
              <a:rPr lang="en-US" dirty="0" smtClean="0"/>
              <a:t>market faster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15004" y="3810757"/>
            <a:ext cx="6713991" cy="2029810"/>
            <a:chOff x="1215004" y="3810757"/>
            <a:chExt cx="6713991" cy="2029810"/>
          </a:xfrm>
        </p:grpSpPr>
        <p:sp>
          <p:nvSpPr>
            <p:cNvPr id="7" name="Freeform 6"/>
            <p:cNvSpPr/>
            <p:nvPr/>
          </p:nvSpPr>
          <p:spPr>
            <a:xfrm>
              <a:off x="1215004" y="3810757"/>
              <a:ext cx="1561393" cy="93683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</a:pPr>
              <a:r>
                <a:rPr lang="en-US" sz="1300" kern="1200" smtClean="0"/>
                <a:t>New developer and designer </a:t>
              </a:r>
              <a:r>
                <a:rPr lang="en-US" sz="1300" b="1" kern="1200" smtClean="0"/>
                <a:t>tools</a:t>
              </a:r>
              <a:endParaRPr lang="en-US" sz="1300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932537" y="3810757"/>
              <a:ext cx="1561393" cy="93683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05061"/>
                <a:satOff val="1393"/>
                <a:lumOff val="-3824"/>
                <a:alphaOff val="0"/>
              </a:schemeClr>
            </a:fillRef>
            <a:effectRef idx="0">
              <a:schemeClr val="accent5">
                <a:hueOff val="205061"/>
                <a:satOff val="1393"/>
                <a:lumOff val="-38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</a:pPr>
              <a:r>
                <a:rPr lang="en-US" sz="1300" kern="1200" smtClean="0"/>
                <a:t>Silverlight for Windows Embedded for creating </a:t>
              </a:r>
              <a:r>
                <a:rPr lang="en-US" sz="1300" b="1" kern="1200" smtClean="0"/>
                <a:t>user interfaces</a:t>
              </a:r>
              <a:endParaRPr lang="en-US" sz="13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650069" y="3810757"/>
              <a:ext cx="1561393" cy="93683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10122"/>
                <a:satOff val="2787"/>
                <a:lumOff val="-7647"/>
                <a:alphaOff val="0"/>
              </a:schemeClr>
            </a:fillRef>
            <a:effectRef idx="0">
              <a:schemeClr val="accent5">
                <a:hueOff val="410122"/>
                <a:satOff val="2787"/>
                <a:lumOff val="-7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</a:pPr>
              <a:r>
                <a:rPr lang="en-US" sz="1300" kern="1200" smtClean="0"/>
                <a:t>New </a:t>
              </a:r>
              <a:r>
                <a:rPr lang="en-US" sz="1300" b="1" kern="1200" smtClean="0"/>
                <a:t>SMP</a:t>
              </a:r>
              <a:r>
                <a:rPr lang="en-US" sz="1300" kern="1200" smtClean="0"/>
                <a:t> support for x86 &amp; ARM, MIPS</a:t>
              </a:r>
              <a:endParaRPr lang="en-US" sz="13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367602" y="3810757"/>
              <a:ext cx="1561393" cy="93683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15184"/>
                <a:satOff val="4180"/>
                <a:lumOff val="-11470"/>
                <a:alphaOff val="0"/>
              </a:schemeClr>
            </a:fillRef>
            <a:effectRef idx="0">
              <a:schemeClr val="accent5">
                <a:hueOff val="615184"/>
                <a:satOff val="4180"/>
                <a:lumOff val="-114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</a:pPr>
              <a:r>
                <a:rPr lang="en-US" sz="1300" kern="1200" smtClean="0"/>
                <a:t>New </a:t>
              </a:r>
              <a:r>
                <a:rPr lang="en-US" sz="1300" b="1" kern="1200" smtClean="0"/>
                <a:t>multimedia player</a:t>
              </a:r>
              <a:r>
                <a:rPr lang="en-US" sz="1300" kern="1200" smtClean="0"/>
                <a:t>, with customizable UI</a:t>
              </a:r>
              <a:endParaRPr lang="en-US" sz="13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073771" y="4903732"/>
              <a:ext cx="1561393" cy="93683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20245"/>
                <a:satOff val="5573"/>
                <a:lumOff val="-15294"/>
                <a:alphaOff val="0"/>
              </a:schemeClr>
            </a:fillRef>
            <a:effectRef idx="0">
              <a:schemeClr val="accent5">
                <a:hueOff val="820245"/>
                <a:satOff val="5573"/>
                <a:lumOff val="-1529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</a:pPr>
              <a:r>
                <a:rPr lang="en-US" sz="1300" kern="1200" smtClean="0"/>
                <a:t>New </a:t>
              </a:r>
              <a:r>
                <a:rPr lang="en-US" sz="1300" b="1" kern="1200" smtClean="0"/>
                <a:t>Internet Explorer</a:t>
              </a:r>
              <a:r>
                <a:rPr lang="en-US" sz="1300" kern="1200" smtClean="0"/>
                <a:t> with Flash 10.1</a:t>
              </a:r>
              <a:endParaRPr lang="en-US" sz="13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791303" y="4903732"/>
              <a:ext cx="1561393" cy="93683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025306"/>
                <a:satOff val="6967"/>
                <a:lumOff val="-19117"/>
                <a:alphaOff val="0"/>
              </a:schemeClr>
            </a:fillRef>
            <a:effectRef idx="0">
              <a:schemeClr val="accent5">
                <a:hueOff val="1025306"/>
                <a:satOff val="6967"/>
                <a:lumOff val="-19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</a:pPr>
              <a:r>
                <a:rPr lang="en-US" sz="1300" kern="1200" smtClean="0"/>
                <a:t>Updated </a:t>
              </a:r>
              <a:r>
                <a:rPr lang="en-US" sz="1300" b="1" kern="1200" smtClean="0"/>
                <a:t>Office Viewers</a:t>
              </a:r>
              <a:endParaRPr lang="en-US" sz="13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508835" y="4903732"/>
              <a:ext cx="1561393" cy="93683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230367"/>
                <a:satOff val="8360"/>
                <a:lumOff val="-22941"/>
                <a:alphaOff val="0"/>
              </a:schemeClr>
            </a:fillRef>
            <a:effectRef idx="0">
              <a:schemeClr val="accent5">
                <a:hueOff val="1230367"/>
                <a:satOff val="8360"/>
                <a:lumOff val="-229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</a:pPr>
              <a:r>
                <a:rPr lang="en-US" sz="1300" kern="1200" smtClean="0"/>
                <a:t>Improved </a:t>
              </a:r>
              <a:r>
                <a:rPr lang="en-US" sz="1300" b="1" kern="1200" smtClean="0"/>
                <a:t>Connectivity</a:t>
              </a:r>
              <a:r>
                <a:rPr lang="en-US" sz="1300" kern="1200" smtClean="0"/>
                <a:t> to PCs, servers</a:t>
              </a:r>
              <a:endParaRPr lang="en-US" sz="1300" kern="1200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1560230" y="3429000"/>
            <a:ext cx="58674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38300" y="34290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16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095500" y="1524001"/>
            <a:ext cx="6719316" cy="4572000"/>
          </a:xfrm>
          <a:custGeom>
            <a:avLst/>
            <a:gdLst>
              <a:gd name="connsiteX0" fmla="*/ 0 w 5105400"/>
              <a:gd name="connsiteY0" fmla="*/ 0 h 5638800"/>
              <a:gd name="connsiteX1" fmla="*/ 5105400 w 5105400"/>
              <a:gd name="connsiteY1" fmla="*/ 0 h 5638800"/>
              <a:gd name="connsiteX2" fmla="*/ 5105400 w 5105400"/>
              <a:gd name="connsiteY2" fmla="*/ 5638800 h 5638800"/>
              <a:gd name="connsiteX3" fmla="*/ 0 w 5105400"/>
              <a:gd name="connsiteY3" fmla="*/ 5638800 h 5638800"/>
              <a:gd name="connsiteX4" fmla="*/ 0 w 5105400"/>
              <a:gd name="connsiteY4" fmla="*/ 0 h 5638800"/>
              <a:gd name="connsiteX0" fmla="*/ 0 w 5105400"/>
              <a:gd name="connsiteY0" fmla="*/ 0 h 5638800"/>
              <a:gd name="connsiteX1" fmla="*/ 5105400 w 5105400"/>
              <a:gd name="connsiteY1" fmla="*/ 0 h 5638800"/>
              <a:gd name="connsiteX2" fmla="*/ 5105400 w 5105400"/>
              <a:gd name="connsiteY2" fmla="*/ 5638800 h 5638800"/>
              <a:gd name="connsiteX3" fmla="*/ 1676400 w 5105400"/>
              <a:gd name="connsiteY3" fmla="*/ 5638800 h 5638800"/>
              <a:gd name="connsiteX4" fmla="*/ 0 w 5105400"/>
              <a:gd name="connsiteY4" fmla="*/ 0 h 5638800"/>
              <a:gd name="connsiteX0" fmla="*/ 0 w 5791200"/>
              <a:gd name="connsiteY0" fmla="*/ 0 h 5638800"/>
              <a:gd name="connsiteX1" fmla="*/ 5791200 w 5791200"/>
              <a:gd name="connsiteY1" fmla="*/ 0 h 5638800"/>
              <a:gd name="connsiteX2" fmla="*/ 5791200 w 5791200"/>
              <a:gd name="connsiteY2" fmla="*/ 5638800 h 5638800"/>
              <a:gd name="connsiteX3" fmla="*/ 2362200 w 5791200"/>
              <a:gd name="connsiteY3" fmla="*/ 5638800 h 5638800"/>
              <a:gd name="connsiteX4" fmla="*/ 0 w 5791200"/>
              <a:gd name="connsiteY4" fmla="*/ 0 h 5638800"/>
              <a:gd name="connsiteX0" fmla="*/ 0 w 5791200"/>
              <a:gd name="connsiteY0" fmla="*/ 0 h 5638800"/>
              <a:gd name="connsiteX1" fmla="*/ 5791200 w 5791200"/>
              <a:gd name="connsiteY1" fmla="*/ 0 h 5638800"/>
              <a:gd name="connsiteX2" fmla="*/ 5791200 w 5791200"/>
              <a:gd name="connsiteY2" fmla="*/ 5638800 h 5638800"/>
              <a:gd name="connsiteX3" fmla="*/ 2362200 w 5791200"/>
              <a:gd name="connsiteY3" fmla="*/ 5638800 h 5638800"/>
              <a:gd name="connsiteX4" fmla="*/ 0 w 5791200"/>
              <a:gd name="connsiteY4" fmla="*/ 0 h 5638800"/>
              <a:gd name="connsiteX0" fmla="*/ 0 w 5791200"/>
              <a:gd name="connsiteY0" fmla="*/ 0 h 5638800"/>
              <a:gd name="connsiteX1" fmla="*/ 5791200 w 5791200"/>
              <a:gd name="connsiteY1" fmla="*/ 0 h 5638800"/>
              <a:gd name="connsiteX2" fmla="*/ 5791200 w 5791200"/>
              <a:gd name="connsiteY2" fmla="*/ 5638800 h 5638800"/>
              <a:gd name="connsiteX3" fmla="*/ 2362200 w 5791200"/>
              <a:gd name="connsiteY3" fmla="*/ 5638800 h 5638800"/>
              <a:gd name="connsiteX4" fmla="*/ 0 w 5791200"/>
              <a:gd name="connsiteY4" fmla="*/ 0 h 5638800"/>
              <a:gd name="connsiteX0" fmla="*/ 0 w 5791200"/>
              <a:gd name="connsiteY0" fmla="*/ 0 h 5638800"/>
              <a:gd name="connsiteX1" fmla="*/ 5791200 w 5791200"/>
              <a:gd name="connsiteY1" fmla="*/ 0 h 5638800"/>
              <a:gd name="connsiteX2" fmla="*/ 5791200 w 5791200"/>
              <a:gd name="connsiteY2" fmla="*/ 5638800 h 5638800"/>
              <a:gd name="connsiteX3" fmla="*/ 2362200 w 5791200"/>
              <a:gd name="connsiteY3" fmla="*/ 5638800 h 5638800"/>
              <a:gd name="connsiteX4" fmla="*/ 0 w 5791200"/>
              <a:gd name="connsiteY4" fmla="*/ 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5638800">
                <a:moveTo>
                  <a:pt x="0" y="0"/>
                </a:moveTo>
                <a:lnTo>
                  <a:pt x="5791200" y="0"/>
                </a:lnTo>
                <a:lnTo>
                  <a:pt x="5791200" y="5638800"/>
                </a:lnTo>
                <a:lnTo>
                  <a:pt x="2362200" y="5638800"/>
                </a:lnTo>
                <a:cubicBezTo>
                  <a:pt x="2593975" y="3797300"/>
                  <a:pt x="2162978" y="1138870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latin typeface="Segoe" pitchFamily="34" charset="0"/>
            </a:endParaRPr>
          </a:p>
        </p:txBody>
      </p:sp>
      <p:sp>
        <p:nvSpPr>
          <p:cNvPr id="28" name="Circular Arrow 27"/>
          <p:cNvSpPr/>
          <p:nvPr/>
        </p:nvSpPr>
        <p:spPr>
          <a:xfrm rot="4483531">
            <a:off x="-318158" y="2658024"/>
            <a:ext cx="2587213" cy="2895600"/>
          </a:xfrm>
          <a:prstGeom prst="circularArrow">
            <a:avLst>
              <a:gd name="adj1" fmla="val 11372"/>
              <a:gd name="adj2" fmla="val 1142319"/>
              <a:gd name="adj3" fmla="val 20481530"/>
              <a:gd name="adj4" fmla="val 16095947"/>
              <a:gd name="adj5" fmla="val 125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2" name="Circular Arrow 31"/>
          <p:cNvSpPr/>
          <p:nvPr/>
        </p:nvSpPr>
        <p:spPr>
          <a:xfrm rot="6316469" flipV="1">
            <a:off x="2546610" y="2666129"/>
            <a:ext cx="2604016" cy="2895600"/>
          </a:xfrm>
          <a:prstGeom prst="circularArrow">
            <a:avLst>
              <a:gd name="adj1" fmla="val 12074"/>
              <a:gd name="adj2" fmla="val 1142319"/>
              <a:gd name="adj3" fmla="val 20490183"/>
              <a:gd name="adj4" fmla="val 16095947"/>
              <a:gd name="adj5" fmla="val 125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Silverlight for Windows Embedded</a:t>
            </a:r>
            <a:endParaRPr lang="en-US" sz="3200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4572000" y="1629871"/>
            <a:ext cx="4191000" cy="1580978"/>
          </a:xfrm>
          <a:prstGeom prst="roundRect">
            <a:avLst>
              <a:gd name="adj" fmla="val 1357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Segoe" pitchFamily="34" charset="0"/>
              </a:rPr>
              <a:t>Silverlight for Windows Embedded allows OEMs to create attractive, intuitive device and application UIs more quickly than conventional methods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05400" y="3657600"/>
            <a:ext cx="3657600" cy="1926223"/>
          </a:xfrm>
          <a:prstGeom prst="roundRect">
            <a:avLst>
              <a:gd name="adj" fmla="val 119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Segoe" pitchFamily="34" charset="0"/>
              </a:rPr>
              <a:t>Device differentiation and UI modifications can be quickly prototyped and implemented with impacting application logic developers</a:t>
            </a:r>
          </a:p>
        </p:txBody>
      </p:sp>
      <p:pic>
        <p:nvPicPr>
          <p:cNvPr id="77831" name="Picture 5" descr="C:\Users\mike\Documents\Crimson\Editing\Graphics from Dion\NET-WPF_rgb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65143" y="5295408"/>
            <a:ext cx="1779020" cy="330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32" name="Picture 6" descr="C:\Users\mike\Documents\Crimson\Editing\Graphics from Dion\Sl_v_rgb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7103" y="3963138"/>
            <a:ext cx="776690" cy="8629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ight Arrow 34"/>
          <p:cNvSpPr/>
          <p:nvPr/>
        </p:nvSpPr>
        <p:spPr>
          <a:xfrm rot="5400000">
            <a:off x="1641630" y="4097599"/>
            <a:ext cx="1607445" cy="507596"/>
          </a:xfrm>
          <a:prstGeom prst="rightArrow">
            <a:avLst>
              <a:gd name="adj1" fmla="val 61688"/>
              <a:gd name="adj2" fmla="val 5194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latin typeface="Segoe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79998" y="3032915"/>
            <a:ext cx="953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Segoe" pitchFamily="34" charset="0"/>
              </a:rPr>
              <a:t>XAML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899732" y="3338848"/>
            <a:ext cx="1127183" cy="1169268"/>
            <a:chOff x="2057400" y="2209800"/>
            <a:chExt cx="1175657" cy="1219200"/>
          </a:xfrm>
        </p:grpSpPr>
        <p:sp>
          <p:nvSpPr>
            <p:cNvPr id="34" name="Flowchart: Document 33"/>
            <p:cNvSpPr/>
            <p:nvPr/>
          </p:nvSpPr>
          <p:spPr>
            <a:xfrm>
              <a:off x="2057511" y="2210010"/>
              <a:ext cx="1175321" cy="1218542"/>
            </a:xfrm>
            <a:prstGeom prst="flowChartDocument">
              <a:avLst/>
            </a:prstGeom>
            <a:solidFill>
              <a:schemeClr val="bg1"/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Segoe" pitchFamily="34" charset="0"/>
              </a:endParaRPr>
            </a:p>
          </p:txBody>
        </p:sp>
        <p:pic>
          <p:nvPicPr>
            <p:cNvPr id="77841" name="Picture 34" descr="Code_Faded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7747" y="2272937"/>
              <a:ext cx="1032579" cy="965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Circular Arrow 35"/>
          <p:cNvSpPr/>
          <p:nvPr/>
        </p:nvSpPr>
        <p:spPr>
          <a:xfrm>
            <a:off x="362035" y="1589438"/>
            <a:ext cx="2411082" cy="2855229"/>
          </a:xfrm>
          <a:prstGeom prst="circularArrow">
            <a:avLst>
              <a:gd name="adj1" fmla="val 11372"/>
              <a:gd name="adj2" fmla="val 1203359"/>
              <a:gd name="adj3" fmla="val 20481530"/>
              <a:gd name="adj4" fmla="val 16095947"/>
              <a:gd name="adj5" fmla="val 12580"/>
            </a:avLst>
          </a:prstGeom>
          <a:gradFill flip="none" rotWithShape="1">
            <a:gsLst>
              <a:gs pos="12000">
                <a:schemeClr val="bg1"/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7829" name="TextBox 22"/>
          <p:cNvSpPr txBox="1">
            <a:spLocks noChangeArrowheads="1"/>
          </p:cNvSpPr>
          <p:nvPr/>
        </p:nvSpPr>
        <p:spPr bwMode="auto">
          <a:xfrm>
            <a:off x="457201" y="1676507"/>
            <a:ext cx="1365576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Segoe" pitchFamily="34" charset="0"/>
              </a:rPr>
              <a:t>Expression Blend</a:t>
            </a:r>
          </a:p>
        </p:txBody>
      </p:sp>
      <p:pic>
        <p:nvPicPr>
          <p:cNvPr id="26" name="Picture 25" descr="gps_alpine_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1523" y="4004327"/>
            <a:ext cx="842387" cy="780612"/>
          </a:xfrm>
          <a:prstGeom prst="rect">
            <a:avLst/>
          </a:prstGeom>
        </p:spPr>
      </p:pic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529365" y="4852007"/>
            <a:ext cx="892167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Segoe" pitchFamily="34" charset="0"/>
              </a:rPr>
              <a:t>Web App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828681" y="5676632"/>
            <a:ext cx="125194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Segoe" pitchFamily="34" charset="0"/>
              </a:rPr>
              <a:t>Desktop App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733800" y="4852007"/>
            <a:ext cx="977832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Segoe" pitchFamily="34" charset="0"/>
              </a:rPr>
              <a:t>Device UX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Sego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974" y="2138113"/>
            <a:ext cx="1036803" cy="12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Silverlight for Windows Embedded </a:t>
            </a:r>
            <a:br>
              <a:rPr lang="en-US" dirty="0" smtClean="0"/>
            </a:br>
            <a:r>
              <a:rPr lang="en-US" sz="2000" dirty="0" smtClean="0"/>
              <a:t>UI framework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3663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Develop attractive, intuitive UIs faster using Silverlight for Windows Embedded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Flexibility to modify UI throughout development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Native C++ application model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H/W acceleration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Based on Silverlight 3.0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Sample XAML UIs included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27432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" y="36576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" y="48006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" y="5334000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800" y="4242816"/>
            <a:ext cx="58674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benhaw\Desktop\Presenter_WindowsEmbedded_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2881894" cy="35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value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Case study examples of CE in action…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4" r="-1"/>
          <a:stretch/>
        </p:blipFill>
        <p:spPr bwMode="auto">
          <a:xfrm>
            <a:off x="4788098" y="1600200"/>
            <a:ext cx="3822502" cy="443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 Power Turbine Automation </a:t>
            </a:r>
            <a:br>
              <a:rPr lang="en-US" smtClean="0"/>
            </a:br>
            <a:r>
              <a:rPr lang="en-US" smtClean="0"/>
              <a:t>and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99" y="1828800"/>
            <a:ext cx="4203701" cy="447404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1600" dirty="0" smtClean="0"/>
              <a:t>AREVA </a:t>
            </a:r>
            <a:r>
              <a:rPr lang="en-US" sz="1600" dirty="0" err="1" smtClean="0"/>
              <a:t>Multibrid</a:t>
            </a:r>
            <a:r>
              <a:rPr lang="en-US" sz="1600" dirty="0" smtClean="0"/>
              <a:t> GmbH is a manufacturer specializing in the production of massive offshore wind turbines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1600" dirty="0" smtClean="0"/>
              <a:t>In conjunction with partner </a:t>
            </a:r>
            <a:r>
              <a:rPr lang="en-US" sz="1600" dirty="0" err="1" smtClean="0"/>
              <a:t>Beckhoff</a:t>
            </a:r>
            <a:r>
              <a:rPr lang="en-US" sz="1600" dirty="0" smtClean="0"/>
              <a:t> Automation, AREVA developed a next-generation turbine with high reliability and connections to onshore monitoring and control systems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Key </a:t>
            </a:r>
            <a:r>
              <a:rPr lang="en-US" sz="1600" b="1" dirty="0"/>
              <a:t>Benefits </a:t>
            </a:r>
          </a:p>
          <a:p>
            <a:r>
              <a:rPr lang="en-US" sz="1400" dirty="0"/>
              <a:t>Highly reliable platform with hard real-time performance</a:t>
            </a:r>
          </a:p>
          <a:p>
            <a:r>
              <a:rPr lang="en-US" sz="1400" dirty="0"/>
              <a:t>Integration with Windows-based enterprise systems</a:t>
            </a:r>
          </a:p>
          <a:p>
            <a:r>
              <a:rPr lang="en-US" sz="1400" dirty="0"/>
              <a:t>Long-term product and support commitments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endParaRPr lang="en-US" sz="16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2667000"/>
            <a:ext cx="4267200" cy="1371600"/>
            <a:chOff x="304800" y="2971800"/>
            <a:chExt cx="5867400" cy="19050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04800" y="2971800"/>
              <a:ext cx="58674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4800" y="4876800"/>
              <a:ext cx="58674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23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’s Thin Client Strategy v03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557EB9"/>
      </a:lt2>
      <a:accent1>
        <a:srgbClr val="7F7F7F"/>
      </a:accent1>
      <a:accent2>
        <a:srgbClr val="FFC000"/>
      </a:accent2>
      <a:accent3>
        <a:srgbClr val="BFBFBF"/>
      </a:accent3>
      <a:accent4>
        <a:srgbClr val="4F81BD"/>
      </a:accent4>
      <a:accent5>
        <a:srgbClr val="4BACC6"/>
      </a:accent5>
      <a:accent6>
        <a:srgbClr val="1F497D"/>
      </a:accent6>
      <a:hlink>
        <a:srgbClr val="F79646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2EDF1D365E4A46BE1FD6CFA41E52EE" ma:contentTypeVersion="0" ma:contentTypeDescription="Create a new document." ma:contentTypeScope="" ma:versionID="2b77271c0eb4ccb613d3dcb6ea9fe2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F0F1D2-1A16-41D0-AA05-FB8431EA5E1D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2140AE0-A789-4F96-A2AC-BA1CFE9B33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0234F0-58AA-4D06-85A9-3D4A1F0CBD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Windows Embedded BlueTemplate</Template>
  <TotalTime>0</TotalTime>
  <Words>2225</Words>
  <Application>Microsoft Office PowerPoint</Application>
  <PresentationFormat>On-screen Show (4:3)</PresentationFormat>
  <Paragraphs>634</Paragraphs>
  <Slides>24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Microsoft’s Thin Client Strategy v03</vt:lpstr>
      <vt:lpstr>PowerPoint Presentation</vt:lpstr>
      <vt:lpstr>Windows For Specialized Devices</vt:lpstr>
      <vt:lpstr>Introducing Windows Embedded Compact 7</vt:lpstr>
      <vt:lpstr>Compact 7 business value for OEMs</vt:lpstr>
      <vt:lpstr>Compact 7 product highlights</vt:lpstr>
      <vt:lpstr>Silverlight for Windows Embedded</vt:lpstr>
      <vt:lpstr>Silverlight for Windows Embedded  UI framework</vt:lpstr>
      <vt:lpstr>Business value</vt:lpstr>
      <vt:lpstr>Wind Power Turbine Automation  and Monitoring</vt:lpstr>
      <vt:lpstr>Compact 7:  The Engine of  Windows Embedded Automotive</vt:lpstr>
      <vt:lpstr>Medical Device Support –  Rapid Development and Deployment</vt:lpstr>
      <vt:lpstr>Compact 7 toolkits</vt:lpstr>
      <vt:lpstr>Compact 7 SKUs</vt:lpstr>
      <vt:lpstr>Compact 7 Features</vt:lpstr>
      <vt:lpstr>Symmetric Multiprocessing Support</vt:lpstr>
      <vt:lpstr>Digital Living Network Alliance </vt:lpstr>
      <vt:lpstr>Internet Explorer for Embedded</vt:lpstr>
      <vt:lpstr>Silverlight for Windows Embedded</vt:lpstr>
      <vt:lpstr>Silverlight Comparison</vt:lpstr>
      <vt:lpstr>New Tools Improvements</vt:lpstr>
      <vt:lpstr>Summary</vt:lpstr>
      <vt:lpstr>Download 180-day evaluation today www.windowsembedded.com/compact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2011-01-25T23:32:28Z</dcterms:created>
  <dcterms:modified xsi:type="dcterms:W3CDTF">2011-02-28T18:11:57Z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0x010100ED2EDF1D365E4A46BE1FD6CFA41E52EE</vt:lpwstr>
  </property>
  <property fmtid="{D5CDD505-2E9C-101B-9397-08002B2CF9AE}" pid="3" name="_MarkAsFinal">
    <vt:bool>true</vt:bool>
  </property>
</Properties>
</file>